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372" r:id="rId5"/>
    <p:sldId id="325" r:id="rId6"/>
    <p:sldId id="308"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387" r:id="rId23"/>
  </p:sldIdLst>
  <p:sldSz cx="9144000" cy="6858000" type="screen4x3"/>
  <p:notesSz cx="7315200" cy="9601200"/>
  <p:custDataLst>
    <p:tags r:id="rId26"/>
  </p:custDataLst>
  <p:defaultTextStyle>
    <a:defPPr>
      <a:defRPr lang="en-US"/>
    </a:defPPr>
    <a:lvl1pPr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5pPr>
    <a:lvl6pPr marL="2286000" algn="l" defTabSz="914400" rtl="0" eaLnBrk="1" latinLnBrk="0" hangingPunct="1">
      <a:defRPr kumimoji="1" sz="2400" kern="1200">
        <a:solidFill>
          <a:schemeClr val="tx1"/>
        </a:solidFill>
        <a:latin typeface="Helvetica" charset="0"/>
        <a:ea typeface="ＭＳ Ｐゴシック" pitchFamily="34" charset="-128"/>
        <a:cs typeface="+mn-cs"/>
      </a:defRPr>
    </a:lvl6pPr>
    <a:lvl7pPr marL="2743200" algn="l" defTabSz="914400" rtl="0" eaLnBrk="1" latinLnBrk="0" hangingPunct="1">
      <a:defRPr kumimoji="1" sz="2400" kern="1200">
        <a:solidFill>
          <a:schemeClr val="tx1"/>
        </a:solidFill>
        <a:latin typeface="Helvetica" charset="0"/>
        <a:ea typeface="ＭＳ Ｐゴシック" pitchFamily="34" charset="-128"/>
        <a:cs typeface="+mn-cs"/>
      </a:defRPr>
    </a:lvl7pPr>
    <a:lvl8pPr marL="3200400" algn="l" defTabSz="914400" rtl="0" eaLnBrk="1" latinLnBrk="0" hangingPunct="1">
      <a:defRPr kumimoji="1" sz="2400" kern="1200">
        <a:solidFill>
          <a:schemeClr val="tx1"/>
        </a:solidFill>
        <a:latin typeface="Helvetica" charset="0"/>
        <a:ea typeface="ＭＳ Ｐゴシック" pitchFamily="34" charset="-128"/>
        <a:cs typeface="+mn-cs"/>
      </a:defRPr>
    </a:lvl8pPr>
    <a:lvl9pPr marL="3657600" algn="l" defTabSz="914400" rtl="0" eaLnBrk="1" latinLnBrk="0" hangingPunct="1">
      <a:defRPr kumimoji="1" sz="2400" kern="1200">
        <a:solidFill>
          <a:schemeClr val="tx1"/>
        </a:solidFill>
        <a:latin typeface="Helvetica" charset="0"/>
        <a:ea typeface="ＭＳ Ｐゴシック" pitchFamily="34" charset="-128"/>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125EB2"/>
    <a:srgbClr val="F8AF00"/>
    <a:srgbClr val="FFCC00"/>
    <a:srgbClr val="CC6600"/>
    <a:srgbClr val="996633"/>
    <a:srgbClr val="F4F4F4"/>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1354" autoAdjust="0"/>
  </p:normalViewPr>
  <p:slideViewPr>
    <p:cSldViewPr>
      <p:cViewPr varScale="1">
        <p:scale>
          <a:sx n="104" d="100"/>
          <a:sy n="104" d="100"/>
        </p:scale>
        <p:origin x="1728" y="9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69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169698" cy="4802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1747" name="Rectangle 3"/>
          <p:cNvSpPr>
            <a:spLocks noGrp="1" noChangeArrowheads="1"/>
          </p:cNvSpPr>
          <p:nvPr>
            <p:ph type="dt" sz="quarter" idx="1"/>
          </p:nvPr>
        </p:nvSpPr>
        <p:spPr bwMode="auto">
          <a:xfrm>
            <a:off x="4145504" y="1"/>
            <a:ext cx="3169697" cy="4802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a:defRPr sz="1200">
                <a:latin typeface="Helvetica" charset="0"/>
                <a:ea typeface="+mn-ea"/>
                <a:cs typeface="+mn-cs"/>
              </a:defRPr>
            </a:lvl1pPr>
          </a:lstStyle>
          <a:p>
            <a:pPr>
              <a:defRPr/>
            </a:pPr>
            <a:endParaRPr lang="en-US"/>
          </a:p>
        </p:txBody>
      </p:sp>
      <p:sp>
        <p:nvSpPr>
          <p:cNvPr id="31748" name="Rectangle 4"/>
          <p:cNvSpPr>
            <a:spLocks noGrp="1" noChangeArrowheads="1"/>
          </p:cNvSpPr>
          <p:nvPr>
            <p:ph type="ftr" sz="quarter" idx="2"/>
          </p:nvPr>
        </p:nvSpPr>
        <p:spPr bwMode="auto">
          <a:xfrm>
            <a:off x="0" y="9120976"/>
            <a:ext cx="3169698" cy="4802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defRPr sz="1200">
                <a:latin typeface="Helvetica" charset="0"/>
                <a:ea typeface="+mn-ea"/>
                <a:cs typeface="+mn-cs"/>
              </a:defRPr>
            </a:lvl1pPr>
          </a:lstStyle>
          <a:p>
            <a:pPr>
              <a:defRPr/>
            </a:pPr>
            <a:r>
              <a:rPr lang="en-US" dirty="0"/>
              <a:t>Understanding Financial Statements</a:t>
            </a:r>
          </a:p>
        </p:txBody>
      </p:sp>
      <p:sp>
        <p:nvSpPr>
          <p:cNvPr id="31749" name="Rectangle 5"/>
          <p:cNvSpPr>
            <a:spLocks noGrp="1" noChangeArrowheads="1"/>
          </p:cNvSpPr>
          <p:nvPr>
            <p:ph type="sldNum" sz="quarter" idx="3"/>
          </p:nvPr>
        </p:nvSpPr>
        <p:spPr bwMode="auto">
          <a:xfrm>
            <a:off x="4145504" y="9120976"/>
            <a:ext cx="3169697" cy="4802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a:defRPr sz="1200">
                <a:latin typeface="Helvetica" charset="0"/>
                <a:ea typeface="ＭＳ Ｐゴシック" charset="-128"/>
              </a:defRPr>
            </a:lvl1pPr>
          </a:lstStyle>
          <a:p>
            <a:pPr>
              <a:defRPr/>
            </a:pPr>
            <a:fld id="{F654A0FB-88CD-4D82-841A-37D5E4E0E8DE}" type="slidenum">
              <a:rPr lang="en-US"/>
              <a:pPr>
                <a:defRPr/>
              </a:pPr>
              <a:t>‹#›</a:t>
            </a:fld>
            <a:endParaRPr lang="en-US"/>
          </a:p>
        </p:txBody>
      </p:sp>
    </p:spTree>
    <p:extLst>
      <p:ext uri="{BB962C8B-B14F-4D97-AF65-F5344CB8AC3E}">
        <p14:creationId xmlns:p14="http://schemas.microsoft.com/office/powerpoint/2010/main" val="14993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1"/>
            <a:ext cx="3169698" cy="4802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eaLnBrk="0" hangingPunct="0">
              <a:defRPr kumimoji="0" sz="1200">
                <a:latin typeface="Times New Roman" charset="0"/>
                <a:ea typeface="+mn-ea"/>
                <a:cs typeface="+mn-cs"/>
              </a:defRPr>
            </a:lvl1pPr>
          </a:lstStyle>
          <a:p>
            <a:pPr>
              <a:defRPr/>
            </a:pPr>
            <a:endParaRPr lang="en-US"/>
          </a:p>
        </p:txBody>
      </p:sp>
      <p:sp>
        <p:nvSpPr>
          <p:cNvPr id="34819" name="Rectangle 9"/>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75807" y="4561313"/>
            <a:ext cx="5363589" cy="432037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4145504" y="1"/>
            <a:ext cx="3169697" cy="4802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eaLnBrk="0" hangingPunct="0">
              <a:defRPr kumimoji="0" sz="1200">
                <a:latin typeface="Times New Roman" charset="0"/>
                <a:ea typeface="+mn-ea"/>
                <a:cs typeface="+mn-cs"/>
              </a:defRPr>
            </a:lvl1pPr>
          </a:lstStyle>
          <a:p>
            <a:pPr>
              <a:defRPr/>
            </a:pPr>
            <a:endParaRPr lang="en-US"/>
          </a:p>
        </p:txBody>
      </p:sp>
      <p:sp>
        <p:nvSpPr>
          <p:cNvPr id="2060" name="Rectangle 12"/>
          <p:cNvSpPr>
            <a:spLocks noGrp="1" noChangeArrowheads="1"/>
          </p:cNvSpPr>
          <p:nvPr>
            <p:ph type="ftr" sz="quarter" idx="4"/>
          </p:nvPr>
        </p:nvSpPr>
        <p:spPr bwMode="auto">
          <a:xfrm>
            <a:off x="0" y="9120976"/>
            <a:ext cx="3169698" cy="480224"/>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eaLnBrk="0" hangingPunct="0">
              <a:defRPr kumimoji="0" sz="1200">
                <a:latin typeface="Times New Roman"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4145504" y="9120976"/>
            <a:ext cx="3169697" cy="480224"/>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eaLnBrk="0" hangingPunct="0">
              <a:defRPr kumimoji="0" sz="1200">
                <a:latin typeface="Times New Roman" charset="0"/>
                <a:ea typeface="ＭＳ Ｐゴシック" charset="-128"/>
              </a:defRPr>
            </a:lvl1pPr>
          </a:lstStyle>
          <a:p>
            <a:pPr>
              <a:defRPr/>
            </a:pPr>
            <a:fld id="{A65FDB11-15A5-43A8-9BA5-AC42D85612FF}" type="slidenum">
              <a:rPr lang="en-US"/>
              <a:pPr>
                <a:defRPr/>
              </a:pPr>
              <a:t>‹#›</a:t>
            </a:fld>
            <a:endParaRPr lang="en-US"/>
          </a:p>
        </p:txBody>
      </p:sp>
    </p:spTree>
    <p:extLst>
      <p:ext uri="{BB962C8B-B14F-4D97-AF65-F5344CB8AC3E}">
        <p14:creationId xmlns:p14="http://schemas.microsoft.com/office/powerpoint/2010/main" val="2526054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BD9CA62D-6334-4607-A9B1-A4C53EEFAFD2}" type="slidenum">
              <a:rPr kumimoji="0" lang="en-US" altLang="en-US" smtClean="0">
                <a:latin typeface="Times New Roman" pitchFamily="18" charset="0"/>
              </a:rPr>
              <a:pPr>
                <a:spcBef>
                  <a:spcPct val="0"/>
                </a:spcBef>
              </a:pPr>
              <a:t>1</a:t>
            </a:fld>
            <a:endParaRPr kumimoji="0" lang="en-US" altLang="en-US"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04924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10</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48102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11</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90593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12</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96421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13</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84067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14</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57302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15</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4302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16</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669466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17</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4016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18</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81531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19</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59014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pitchFamily="34" charset="0"/>
                <a:ea typeface="ＭＳ Ｐゴシック" pitchFamily="34" charset="-128"/>
              </a:defRPr>
            </a:lvl1pPr>
            <a:lvl2pPr marL="776046" indent="-298358" eaLnBrk="0" hangingPunct="0">
              <a:spcBef>
                <a:spcPct val="30000"/>
              </a:spcBef>
              <a:defRPr kumimoji="1" sz="1100">
                <a:solidFill>
                  <a:schemeClr val="tx1"/>
                </a:solidFill>
                <a:latin typeface="Arial" pitchFamily="34" charset="0"/>
                <a:ea typeface="ＭＳ Ｐゴシック" pitchFamily="34" charset="-128"/>
              </a:defRPr>
            </a:lvl2pPr>
            <a:lvl3pPr marL="1193426" indent="-238051" eaLnBrk="0" hangingPunct="0">
              <a:spcBef>
                <a:spcPct val="30000"/>
              </a:spcBef>
              <a:defRPr kumimoji="1" sz="1100">
                <a:solidFill>
                  <a:schemeClr val="tx1"/>
                </a:solidFill>
                <a:latin typeface="Arial" pitchFamily="34" charset="0"/>
                <a:ea typeface="ＭＳ Ｐゴシック" pitchFamily="34" charset="-128"/>
              </a:defRPr>
            </a:lvl3pPr>
            <a:lvl4pPr marL="1671117" indent="-238051" eaLnBrk="0" hangingPunct="0">
              <a:spcBef>
                <a:spcPct val="30000"/>
              </a:spcBef>
              <a:defRPr kumimoji="1" sz="1100">
                <a:solidFill>
                  <a:schemeClr val="tx1"/>
                </a:solidFill>
                <a:latin typeface="Arial" pitchFamily="34" charset="0"/>
                <a:ea typeface="ＭＳ Ｐゴシック" pitchFamily="34" charset="-128"/>
              </a:defRPr>
            </a:lvl4pPr>
            <a:lvl5pPr marL="2148804" indent="-238051" eaLnBrk="0" hangingPunct="0">
              <a:spcBef>
                <a:spcPct val="30000"/>
              </a:spcBef>
              <a:defRPr kumimoji="1" sz="1100">
                <a:solidFill>
                  <a:schemeClr val="tx1"/>
                </a:solidFill>
                <a:latin typeface="Arial" pitchFamily="34" charset="0"/>
                <a:ea typeface="ＭＳ Ｐゴシック" pitchFamily="34" charset="-128"/>
              </a:defRPr>
            </a:lvl5pPr>
            <a:lvl6pPr marL="2605863"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6pPr>
            <a:lvl7pPr marL="3062920"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7pPr>
            <a:lvl8pPr marL="3519978"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8pPr>
            <a:lvl9pPr marL="3977034"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9pPr>
          </a:lstStyle>
          <a:p>
            <a:pPr>
              <a:spcBef>
                <a:spcPct val="0"/>
              </a:spcBef>
            </a:pPr>
            <a:fld id="{5CCFA625-64E5-411C-B6E2-61E59153F0FE}" type="slidenum">
              <a:rPr kumimoji="0" lang="en-US" altLang="en-US" sz="1200">
                <a:solidFill>
                  <a:srgbClr val="000000"/>
                </a:solidFill>
                <a:latin typeface="Times New Roman" pitchFamily="18" charset="0"/>
              </a:rPr>
              <a:pPr>
                <a:spcBef>
                  <a:spcPct val="0"/>
                </a:spcBef>
              </a:pPr>
              <a:t>2</a:t>
            </a:fld>
            <a:endParaRPr kumimoji="0" lang="en-US" altLang="en-US" sz="1200" dirty="0">
              <a:solidFill>
                <a:srgbClr val="000000"/>
              </a:solidFill>
              <a:latin typeface="Times New Roman" pitchFamily="18"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latin typeface="Arial" pitchFamily="34" charset="0"/>
            </a:endParaRPr>
          </a:p>
        </p:txBody>
      </p:sp>
    </p:spTree>
    <p:extLst>
      <p:ext uri="{BB962C8B-B14F-4D97-AF65-F5344CB8AC3E}">
        <p14:creationId xmlns:p14="http://schemas.microsoft.com/office/powerpoint/2010/main" val="110199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3</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9331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4</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11996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5</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79465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6</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9480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7</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60792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8</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38388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9</a:t>
            </a:fld>
            <a:endParaRPr kumimoji="0"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97760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20"/>
          <p:cNvSpPr>
            <a:spLocks noGrp="1" noChangeArrowheads="1"/>
          </p:cNvSpPr>
          <p:nvPr>
            <p:ph type="sldNum" sz="quarter" idx="10"/>
          </p:nvPr>
        </p:nvSpPr>
        <p:spPr>
          <a:ln/>
        </p:spPr>
        <p:txBody>
          <a:bodyPr/>
          <a:lstStyle>
            <a:lvl1pPr>
              <a:defRPr/>
            </a:lvl1pPr>
          </a:lstStyle>
          <a:p>
            <a:pPr>
              <a:defRPr/>
            </a:pPr>
            <a:fld id="{2342BAB8-3008-4B78-823C-EDFD8A1AB42C}" type="slidenum">
              <a:rPr lang="en-US"/>
              <a:pPr>
                <a:defRPr/>
              </a:pPr>
              <a:t>‹#›</a:t>
            </a:fld>
            <a:endParaRPr lang="en-US" sz="2800"/>
          </a:p>
        </p:txBody>
      </p:sp>
    </p:spTree>
    <p:extLst>
      <p:ext uri="{BB962C8B-B14F-4D97-AF65-F5344CB8AC3E}">
        <p14:creationId xmlns:p14="http://schemas.microsoft.com/office/powerpoint/2010/main" val="7895112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sz="3200"/>
            </a:lvl1pPr>
            <a:lvl2pPr marL="914400" indent="-457200">
              <a:spcBef>
                <a:spcPts val="25"/>
              </a:spcBef>
              <a:spcAft>
                <a:spcPts val="600"/>
              </a:spcAft>
              <a:buSzPct val="100000"/>
              <a:defRPr sz="2800"/>
            </a:lvl2pPr>
            <a:lvl3pPr marL="1371600" indent="-457200">
              <a:spcBef>
                <a:spcPts val="25"/>
              </a:spcBef>
              <a:spcAft>
                <a:spcPts val="600"/>
              </a:spcAft>
              <a:defRPr sz="2400"/>
            </a:lvl3pPr>
            <a:lvl4pPr marL="1830388" indent="-458788">
              <a:spcBef>
                <a:spcPts val="25"/>
              </a:spcBef>
              <a:spcAft>
                <a:spcPts val="600"/>
              </a:spcAft>
              <a:buFont typeface="Arial" pitchFamily="34" charset="0"/>
              <a:buChar char="•"/>
              <a:defRPr sz="2000"/>
            </a:lvl4pPr>
            <a:lvl5pPr marL="2286000" indent="-457200">
              <a:spcBef>
                <a:spcPts val="25"/>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DFF57C88-F506-403D-8581-A4066E5ADA26}" type="slidenum">
              <a:rPr lang="en-US"/>
              <a:pPr>
                <a:defRPr/>
              </a:pPr>
              <a:t>‹#›</a:t>
            </a:fld>
            <a:endParaRPr lang="en-US" sz="2800"/>
          </a:p>
        </p:txBody>
      </p:sp>
    </p:spTree>
    <p:extLst>
      <p:ext uri="{BB962C8B-B14F-4D97-AF65-F5344CB8AC3E}">
        <p14:creationId xmlns:p14="http://schemas.microsoft.com/office/powerpoint/2010/main" val="36808231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532B3F4B-A5E9-404D-8337-AFA8CF55E2D9}" type="slidenum">
              <a:rPr lang="en-US"/>
              <a:pPr>
                <a:defRPr/>
              </a:pPr>
              <a:t>‹#›</a:t>
            </a:fld>
            <a:endParaRPr lang="en-US" sz="2800"/>
          </a:p>
        </p:txBody>
      </p:sp>
    </p:spTree>
    <p:extLst>
      <p:ext uri="{BB962C8B-B14F-4D97-AF65-F5344CB8AC3E}">
        <p14:creationId xmlns:p14="http://schemas.microsoft.com/office/powerpoint/2010/main" val="8106688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marL="1828800" indent="-457200">
              <a:spcBef>
                <a:spcPts val="25"/>
              </a:spcBef>
              <a:spcAft>
                <a:spcPts val="600"/>
              </a:spcAft>
              <a:buFont typeface="Arial" pitchFamily="34" charset="0"/>
              <a:buChar char="•"/>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a:spcBef>
                <a:spcPts val="25"/>
              </a:spcBef>
              <a:spcAft>
                <a:spcPts val="600"/>
              </a:spcAft>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0"/>
          <p:cNvSpPr>
            <a:spLocks noGrp="1" noChangeArrowheads="1"/>
          </p:cNvSpPr>
          <p:nvPr>
            <p:ph type="sldNum" sz="quarter" idx="10"/>
          </p:nvPr>
        </p:nvSpPr>
        <p:spPr>
          <a:ln/>
        </p:spPr>
        <p:txBody>
          <a:bodyPr/>
          <a:lstStyle>
            <a:lvl1pPr>
              <a:defRPr/>
            </a:lvl1pPr>
          </a:lstStyle>
          <a:p>
            <a:pPr>
              <a:defRPr/>
            </a:pPr>
            <a:fld id="{3ECC6164-8AE3-40BB-9052-BC1CD3EB3E0A}" type="slidenum">
              <a:rPr lang="en-US"/>
              <a:pPr>
                <a:defRPr/>
              </a:pPr>
              <a:t>‹#›</a:t>
            </a:fld>
            <a:endParaRPr lang="en-US" sz="2800"/>
          </a:p>
        </p:txBody>
      </p:sp>
    </p:spTree>
    <p:extLst>
      <p:ext uri="{BB962C8B-B14F-4D97-AF65-F5344CB8AC3E}">
        <p14:creationId xmlns:p14="http://schemas.microsoft.com/office/powerpoint/2010/main" val="40418454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906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630362"/>
            <a:ext cx="4040188"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825" y="9906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68825" y="1630362"/>
            <a:ext cx="4041775"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17"/>
          <p:cNvSpPr>
            <a:spLocks noGrp="1" noChangeArrowheads="1"/>
          </p:cNvSpPr>
          <p:nvPr>
            <p:ph type="title"/>
          </p:nvPr>
        </p:nvSpPr>
        <p:spPr bwMode="auto">
          <a:xfrm>
            <a:off x="228600" y="76200"/>
            <a:ext cx="8686800" cy="533400"/>
          </a:xfrm>
          <a:prstGeom prst="rect">
            <a:avLst/>
          </a:prstGeom>
          <a:noFill/>
          <a:ln w="9525">
            <a:noFill/>
            <a:miter lim="800000"/>
            <a:headEnd/>
            <a:tailEnd/>
          </a:ln>
        </p:spPr>
        <p:txBody>
          <a:bodyPr/>
          <a:lstStyle>
            <a:lvl1pPr>
              <a:defRPr>
                <a:solidFill>
                  <a:schemeClr val="bg1"/>
                </a:solidFill>
              </a:defRPr>
            </a:lvl1pPr>
          </a:lstStyle>
          <a:p>
            <a:pPr lvl="0"/>
            <a:r>
              <a:rPr lang="en-US" dirty="0"/>
              <a:t>Click to edit Master title style</a:t>
            </a:r>
          </a:p>
        </p:txBody>
      </p:sp>
      <p:sp>
        <p:nvSpPr>
          <p:cNvPr id="7" name="Rectangle 20"/>
          <p:cNvSpPr>
            <a:spLocks noGrp="1" noChangeArrowheads="1"/>
          </p:cNvSpPr>
          <p:nvPr>
            <p:ph type="sldNum" sz="quarter" idx="10"/>
          </p:nvPr>
        </p:nvSpPr>
        <p:spPr>
          <a:ln/>
        </p:spPr>
        <p:txBody>
          <a:bodyPr/>
          <a:lstStyle>
            <a:lvl1pPr>
              <a:defRPr/>
            </a:lvl1pPr>
          </a:lstStyle>
          <a:p>
            <a:pPr>
              <a:defRPr/>
            </a:pPr>
            <a:fld id="{A8F1792A-20F6-4C5C-BE4B-00086641E150}" type="slidenum">
              <a:rPr lang="en-US"/>
              <a:pPr>
                <a:defRPr/>
              </a:pPr>
              <a:t>‹#›</a:t>
            </a:fld>
            <a:endParaRPr lang="en-US" sz="2800"/>
          </a:p>
        </p:txBody>
      </p:sp>
    </p:spTree>
    <p:extLst>
      <p:ext uri="{BB962C8B-B14F-4D97-AF65-F5344CB8AC3E}">
        <p14:creationId xmlns:p14="http://schemas.microsoft.com/office/powerpoint/2010/main" val="41701065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Rectangle 20"/>
          <p:cNvSpPr>
            <a:spLocks noGrp="1" noChangeArrowheads="1"/>
          </p:cNvSpPr>
          <p:nvPr>
            <p:ph type="sldNum" sz="quarter" idx="10"/>
          </p:nvPr>
        </p:nvSpPr>
        <p:spPr>
          <a:ln/>
        </p:spPr>
        <p:txBody>
          <a:bodyPr/>
          <a:lstStyle>
            <a:lvl1pPr>
              <a:defRPr/>
            </a:lvl1pPr>
          </a:lstStyle>
          <a:p>
            <a:pPr>
              <a:defRPr/>
            </a:pPr>
            <a:fld id="{9B9BD6D4-12C3-42AE-9690-529FE7C1B5EB}" type="slidenum">
              <a:rPr lang="en-US"/>
              <a:pPr>
                <a:defRPr/>
              </a:pPr>
              <a:t>‹#›</a:t>
            </a:fld>
            <a:endParaRPr lang="en-US" sz="2800"/>
          </a:p>
        </p:txBody>
      </p:sp>
    </p:spTree>
    <p:extLst>
      <p:ext uri="{BB962C8B-B14F-4D97-AF65-F5344CB8AC3E}">
        <p14:creationId xmlns:p14="http://schemas.microsoft.com/office/powerpoint/2010/main" val="30823578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711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373688" cy="566738"/>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1066800"/>
            <a:ext cx="56388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05000" y="5367338"/>
            <a:ext cx="53736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99A7ED84-9F07-4724-A366-03522B4F4ACD}" type="slidenum">
              <a:rPr lang="en-US"/>
              <a:pPr>
                <a:defRPr/>
              </a:pPr>
              <a:t>‹#›</a:t>
            </a:fld>
            <a:endParaRPr lang="en-US" sz="2800"/>
          </a:p>
        </p:txBody>
      </p:sp>
    </p:spTree>
    <p:extLst>
      <p:ext uri="{BB962C8B-B14F-4D97-AF65-F5344CB8AC3E}">
        <p14:creationId xmlns:p14="http://schemas.microsoft.com/office/powerpoint/2010/main" val="19648315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228600" y="1447800"/>
            <a:ext cx="4267200" cy="4343400"/>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447800"/>
            <a:ext cx="4267200" cy="4343400"/>
          </a:xfrm>
        </p:spPr>
        <p:txBody>
          <a:bodyPr/>
          <a:lstStyle/>
          <a:p>
            <a:pPr lvl="0"/>
            <a:endParaRPr lang="en-US" noProof="0" dirty="0" smtClean="0"/>
          </a:p>
        </p:txBody>
      </p:sp>
      <p:sp>
        <p:nvSpPr>
          <p:cNvPr id="5" name="Rectangle 20"/>
          <p:cNvSpPr>
            <a:spLocks noGrp="1" noChangeArrowheads="1"/>
          </p:cNvSpPr>
          <p:nvPr>
            <p:ph type="sldNum" sz="quarter" idx="10"/>
          </p:nvPr>
        </p:nvSpPr>
        <p:spPr>
          <a:ln/>
        </p:spPr>
        <p:txBody>
          <a:bodyPr/>
          <a:lstStyle>
            <a:lvl1pPr>
              <a:defRPr/>
            </a:lvl1pPr>
          </a:lstStyle>
          <a:p>
            <a:pPr>
              <a:defRPr/>
            </a:pPr>
            <a:fld id="{FCDB73F5-5B06-4305-B21F-D7D9643EB66B}" type="slidenum">
              <a:rPr lang="en-US"/>
              <a:pPr>
                <a:defRPr/>
              </a:pPr>
              <a:t>‹#›</a:t>
            </a:fld>
            <a:endParaRPr lang="en-US" sz="2800"/>
          </a:p>
        </p:txBody>
      </p:sp>
    </p:spTree>
    <p:extLst>
      <p:ext uri="{BB962C8B-B14F-4D97-AF65-F5344CB8AC3E}">
        <p14:creationId xmlns:p14="http://schemas.microsoft.com/office/powerpoint/2010/main" val="486316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23" name="Rectangle 27"/>
          <p:cNvSpPr>
            <a:spLocks noChangeArrowheads="1"/>
          </p:cNvSpPr>
          <p:nvPr userDrawn="1"/>
        </p:nvSpPr>
        <p:spPr bwMode="auto">
          <a:xfrm>
            <a:off x="0" y="0"/>
            <a:ext cx="9144000" cy="838200"/>
          </a:xfrm>
          <a:prstGeom prst="rect">
            <a:avLst/>
          </a:prstGeom>
          <a:solidFill>
            <a:schemeClr val="bg2">
              <a:lumMod val="95000"/>
              <a:lumOff val="5000"/>
            </a:schemeClr>
          </a:solidFill>
          <a:ln w="57150" cap="flat" cmpd="sng" algn="ctr">
            <a:solidFill>
              <a:schemeClr val="bg1"/>
            </a:solidFill>
            <a:prstDash val="solid"/>
            <a:miter lim="800000"/>
            <a:headEnd type="none" w="med" len="med"/>
            <a:tailEnd type="none" w="med" len="med"/>
          </a:ln>
          <a:effectLst/>
        </p:spPr>
        <p:txBody>
          <a:bodyPr wrap="none" anchor="ctr"/>
          <a:lstStyle/>
          <a:p>
            <a:pPr>
              <a:defRPr/>
            </a:pPr>
            <a:endParaRPr lang="en-US">
              <a:ea typeface="+mn-ea"/>
            </a:endParaRPr>
          </a:p>
        </p:txBody>
      </p:sp>
      <p:sp>
        <p:nvSpPr>
          <p:cNvPr id="1027" name="Rectangle 2"/>
          <p:cNvSpPr>
            <a:spLocks noGrp="1" noChangeArrowheads="1"/>
          </p:cNvSpPr>
          <p:nvPr>
            <p:ph type="body" idx="1"/>
          </p:nvPr>
        </p:nvSpPr>
        <p:spPr bwMode="auto">
          <a:xfrm>
            <a:off x="228600" y="9906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7"/>
          <p:cNvSpPr>
            <a:spLocks noGrp="1" noChangeArrowheads="1"/>
          </p:cNvSpPr>
          <p:nvPr userDrawn="1">
            <p:ph type="title"/>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716" name="Rectangle 20"/>
          <p:cNvSpPr>
            <a:spLocks noGrp="1" noChangeArrowheads="1"/>
          </p:cNvSpPr>
          <p:nvPr>
            <p:ph type="sldNum" sz="quarter" idx="4"/>
          </p:nvPr>
        </p:nvSpPr>
        <p:spPr bwMode="auto">
          <a:xfrm>
            <a:off x="8534400" y="6553200"/>
            <a:ext cx="457200" cy="228600"/>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bodyPr>
          <a:lstStyle>
            <a:lvl1pPr algn="r">
              <a:defRPr kumimoji="0" sz="1000" b="1">
                <a:solidFill>
                  <a:srgbClr val="000000"/>
                </a:solidFill>
                <a:latin typeface="Arial" charset="0"/>
                <a:ea typeface="ＭＳ Ｐゴシック" charset="-128"/>
              </a:defRPr>
            </a:lvl1pPr>
          </a:lstStyle>
          <a:p>
            <a:pPr>
              <a:defRPr/>
            </a:pPr>
            <a:fld id="{89D39D57-638B-42B9-B678-B84BDF28184C}" type="slidenum">
              <a:rPr lang="en-US"/>
              <a:pPr>
                <a:defRPr/>
              </a:pPr>
              <a:t>‹#›</a:t>
            </a:fld>
            <a:endParaRPr lang="en-US" sz="2800"/>
          </a:p>
        </p:txBody>
      </p:sp>
      <p:sp>
        <p:nvSpPr>
          <p:cNvPr id="1030" name="Rectangle 11"/>
          <p:cNvSpPr>
            <a:spLocks noChangeArrowheads="1"/>
          </p:cNvSpPr>
          <p:nvPr userDrawn="1"/>
        </p:nvSpPr>
        <p:spPr bwMode="auto">
          <a:xfrm>
            <a:off x="8050213" y="6597650"/>
            <a:ext cx="636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r>
              <a:rPr lang="en-US" altLang="en-US" sz="600" b="1" smtClean="0">
                <a:solidFill>
                  <a:srgbClr val="000000"/>
                </a:solidFill>
                <a:latin typeface="Arial" charset="0"/>
              </a:rPr>
              <a:t>© Wipfli LLP</a:t>
            </a:r>
          </a:p>
        </p:txBody>
      </p:sp>
      <p:sp>
        <p:nvSpPr>
          <p:cNvPr id="1031" name="Rectangle 12"/>
          <p:cNvSpPr>
            <a:spLocks noChangeArrowheads="1"/>
          </p:cNvSpPr>
          <p:nvPr/>
        </p:nvSpPr>
        <p:spPr bwMode="auto">
          <a:xfrm>
            <a:off x="0" y="6400800"/>
            <a:ext cx="10668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endParaRPr lang="en-US" altLang="en-US" smtClean="0"/>
          </a:p>
        </p:txBody>
      </p:sp>
      <p:pic>
        <p:nvPicPr>
          <p:cNvPr id="1032" name="Picture 13" descr="wipfliwhite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6400800"/>
            <a:ext cx="9747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81" r:id="rId7"/>
    <p:sldLayoutId id="2147484078" r:id="rId8"/>
    <p:sldLayoutId id="2147484079" r:id="rId9"/>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hlink"/>
          </a:solidFill>
          <a:latin typeface="Arial" charset="0"/>
        </a:defRPr>
      </a:lvl6pPr>
      <a:lvl7pPr marL="914400" algn="l" rtl="0" fontAlgn="base">
        <a:spcBef>
          <a:spcPct val="0"/>
        </a:spcBef>
        <a:spcAft>
          <a:spcPct val="0"/>
        </a:spcAft>
        <a:defRPr sz="2400">
          <a:solidFill>
            <a:schemeClr val="hlink"/>
          </a:solidFill>
          <a:latin typeface="Arial" charset="0"/>
        </a:defRPr>
      </a:lvl7pPr>
      <a:lvl8pPr marL="1371600" algn="l" rtl="0" fontAlgn="base">
        <a:spcBef>
          <a:spcPct val="0"/>
        </a:spcBef>
        <a:spcAft>
          <a:spcPct val="0"/>
        </a:spcAft>
        <a:defRPr sz="2400">
          <a:solidFill>
            <a:schemeClr val="hlink"/>
          </a:solidFill>
          <a:latin typeface="Arial" charset="0"/>
        </a:defRPr>
      </a:lvl8pPr>
      <a:lvl9pPr marL="1828800" algn="l" rtl="0" fontAlgn="base">
        <a:spcBef>
          <a:spcPct val="0"/>
        </a:spcBef>
        <a:spcAft>
          <a:spcPct val="0"/>
        </a:spcAft>
        <a:defRPr sz="2400">
          <a:solidFill>
            <a:schemeClr val="hlink"/>
          </a:solidFill>
          <a:latin typeface="Arial" charset="0"/>
        </a:defRPr>
      </a:lvl9pPr>
    </p:titleStyle>
    <p:bodyStyle>
      <a:lvl1pPr marL="342900" indent="-342900" algn="l" rtl="0" eaLnBrk="0" fontAlgn="base" hangingPunct="0">
        <a:lnSpc>
          <a:spcPct val="95000"/>
        </a:lnSpc>
        <a:spcBef>
          <a:spcPct val="20000"/>
        </a:spcBef>
        <a:spcAft>
          <a:spcPts val="800"/>
        </a:spcAft>
        <a:buClr>
          <a:schemeClr val="bg2"/>
        </a:buClr>
        <a:buSzPct val="75000"/>
        <a:buFont typeface="Arial" charset="0"/>
        <a:defRPr sz="3200">
          <a:solidFill>
            <a:schemeClr val="bg2"/>
          </a:solidFill>
          <a:latin typeface="+mn-lt"/>
          <a:ea typeface="ＭＳ Ｐゴシック" charset="-128"/>
          <a:cs typeface="ＭＳ Ｐゴシック" charset="-128"/>
        </a:defRPr>
      </a:lvl1pPr>
      <a:lvl2pPr marL="914400" indent="-457200" algn="l" rtl="0" eaLnBrk="0" fontAlgn="base" hangingPunct="0">
        <a:lnSpc>
          <a:spcPct val="95000"/>
        </a:lnSpc>
        <a:spcBef>
          <a:spcPts val="25"/>
        </a:spcBef>
        <a:spcAft>
          <a:spcPts val="600"/>
        </a:spcAft>
        <a:buClr>
          <a:schemeClr val="bg2"/>
        </a:buClr>
        <a:buSzPct val="100000"/>
        <a:buFont typeface="Arial" charset="0"/>
        <a:buChar char="•"/>
        <a:defRPr sz="2800">
          <a:solidFill>
            <a:schemeClr val="bg2"/>
          </a:solidFill>
          <a:latin typeface="+mn-lt"/>
          <a:ea typeface="ＭＳ Ｐゴシック" charset="-128"/>
        </a:defRPr>
      </a:lvl2pPr>
      <a:lvl3pPr marL="1371600" indent="-457200" algn="l" rtl="0" eaLnBrk="0" fontAlgn="base" hangingPunct="0">
        <a:lnSpc>
          <a:spcPct val="95000"/>
        </a:lnSpc>
        <a:spcBef>
          <a:spcPts val="25"/>
        </a:spcBef>
        <a:spcAft>
          <a:spcPts val="600"/>
        </a:spcAft>
        <a:buClr>
          <a:schemeClr val="bg2"/>
        </a:buClr>
        <a:buFont typeface="Arial" charset="0"/>
        <a:buChar char="–"/>
        <a:defRPr sz="2400">
          <a:solidFill>
            <a:schemeClr val="bg2"/>
          </a:solidFill>
          <a:latin typeface="+mn-lt"/>
          <a:ea typeface="ＭＳ Ｐゴシック" charset="-128"/>
        </a:defRPr>
      </a:lvl3pPr>
      <a:lvl4pPr marL="1828800" indent="-457200" algn="l" rtl="0" eaLnBrk="0" fontAlgn="base" hangingPunct="0">
        <a:lnSpc>
          <a:spcPct val="95000"/>
        </a:lnSpc>
        <a:spcBef>
          <a:spcPts val="25"/>
        </a:spcBef>
        <a:spcAft>
          <a:spcPts val="600"/>
        </a:spcAft>
        <a:buClr>
          <a:schemeClr val="bg2"/>
        </a:buClr>
        <a:buFont typeface="Arial" charset="0"/>
        <a:buChar char="•"/>
        <a:defRPr sz="2000">
          <a:solidFill>
            <a:schemeClr val="bg2"/>
          </a:solidFill>
          <a:latin typeface="+mn-lt"/>
          <a:ea typeface="ＭＳ Ｐゴシック" charset="-128"/>
        </a:defRPr>
      </a:lvl4pPr>
      <a:lvl5pPr marL="2286000" indent="-457200" algn="l" rtl="0" eaLnBrk="0" fontAlgn="base" hangingPunct="0">
        <a:lnSpc>
          <a:spcPct val="95000"/>
        </a:lnSpc>
        <a:spcBef>
          <a:spcPts val="25"/>
        </a:spcBef>
        <a:spcAft>
          <a:spcPts val="600"/>
        </a:spcAft>
        <a:buClr>
          <a:schemeClr val="bg2"/>
        </a:buClr>
        <a:buFont typeface="Arial" charset="0"/>
        <a:buChar char="–"/>
        <a:defRPr>
          <a:solidFill>
            <a:schemeClr val="bg2"/>
          </a:solidFill>
          <a:latin typeface="+mn-lt"/>
          <a:ea typeface="ＭＳ Ｐゴシック" charset="-128"/>
        </a:defRPr>
      </a:lvl5pPr>
      <a:lvl6pPr marL="22860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6pPr>
      <a:lvl7pPr marL="27432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7pPr>
      <a:lvl8pPr marL="32004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8pPr>
      <a:lvl9pPr marL="36576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gerharz@wipfli.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7069E082-4109-46FB-AC70-773D555F574F}" type="slidenum">
              <a:rPr lang="en-US" altLang="en-US" sz="1000" smtClean="0">
                <a:solidFill>
                  <a:srgbClr val="000000"/>
                </a:solidFill>
              </a:rPr>
              <a:pPr eaLnBrk="1" hangingPunct="1">
                <a:lnSpc>
                  <a:spcPct val="100000"/>
                </a:lnSpc>
                <a:spcBef>
                  <a:spcPct val="0"/>
                </a:spcBef>
                <a:spcAft>
                  <a:spcPct val="0"/>
                </a:spcAft>
                <a:buClrTx/>
                <a:buSzTx/>
                <a:buFontTx/>
                <a:buNone/>
              </a:pPr>
              <a:t>1</a:t>
            </a:fld>
            <a:endParaRPr lang="en-US" altLang="en-US" sz="2800" smtClean="0">
              <a:solidFill>
                <a:srgbClr val="000000"/>
              </a:solidFill>
            </a:endParaRPr>
          </a:p>
        </p:txBody>
      </p:sp>
      <p:sp>
        <p:nvSpPr>
          <p:cNvPr id="3075" name="Rectangle 17"/>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sp>
        <p:nvSpPr>
          <p:cNvPr id="3076" name="Rectangle 20"/>
          <p:cNvSpPr>
            <a:spLocks noChangeArrowheads="1"/>
          </p:cNvSpPr>
          <p:nvPr/>
        </p:nvSpPr>
        <p:spPr bwMode="auto">
          <a:xfrm>
            <a:off x="0" y="3048000"/>
            <a:ext cx="9144000" cy="1905000"/>
          </a:xfrm>
          <a:prstGeom prst="rect">
            <a:avLst/>
          </a:prstGeom>
          <a:solidFill>
            <a:srgbClr val="F8A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sp>
        <p:nvSpPr>
          <p:cNvPr id="4102" name="Rectangle 6"/>
          <p:cNvSpPr>
            <a:spLocks noGrp="1" noChangeArrowheads="1"/>
          </p:cNvSpPr>
          <p:nvPr>
            <p:ph type="ctrTitle"/>
          </p:nvPr>
        </p:nvSpPr>
        <p:spPr>
          <a:xfrm>
            <a:off x="304800" y="762000"/>
            <a:ext cx="8153400" cy="914400"/>
          </a:xfrm>
        </p:spPr>
        <p:txBody>
          <a:bodyPr/>
          <a:lstStyle/>
          <a:p>
            <a:pPr eaLnBrk="1" hangingPunct="1"/>
            <a:r>
              <a:rPr lang="en-US" altLang="en-US" sz="4400" dirty="0" smtClean="0">
                <a:solidFill>
                  <a:schemeClr val="bg1"/>
                </a:solidFill>
                <a:ea typeface="ＭＳ Ｐゴシック" pitchFamily="34" charset="-128"/>
              </a:rPr>
              <a:t>Accounting for Construction Projects</a:t>
            </a:r>
            <a:endParaRPr lang="en-US" altLang="en-US" dirty="0" smtClean="0">
              <a:solidFill>
                <a:schemeClr val="bg1"/>
              </a:solidFill>
              <a:ea typeface="ＭＳ Ｐゴシック" pitchFamily="34" charset="-128"/>
            </a:endParaRPr>
          </a:p>
        </p:txBody>
      </p:sp>
      <p:grpSp>
        <p:nvGrpSpPr>
          <p:cNvPr id="3078" name="Group 28"/>
          <p:cNvGrpSpPr>
            <a:grpSpLocks/>
          </p:cNvGrpSpPr>
          <p:nvPr/>
        </p:nvGrpSpPr>
        <p:grpSpPr bwMode="auto">
          <a:xfrm>
            <a:off x="7315200" y="5067300"/>
            <a:ext cx="1828800" cy="876300"/>
            <a:chOff x="4608" y="3120"/>
            <a:chExt cx="1152" cy="552"/>
          </a:xfrm>
        </p:grpSpPr>
        <p:sp>
          <p:nvSpPr>
            <p:cNvPr id="3085" name="Rectangle 29"/>
            <p:cNvSpPr>
              <a:spLocks noChangeArrowheads="1"/>
            </p:cNvSpPr>
            <p:nvPr/>
          </p:nvSpPr>
          <p:spPr bwMode="auto">
            <a:xfrm>
              <a:off x="4608" y="3120"/>
              <a:ext cx="1152" cy="55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pic>
          <p:nvPicPr>
            <p:cNvPr id="3086" name="Picture 30" descr="wipfliwhi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3216"/>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31"/>
          <p:cNvSpPr txBox="1">
            <a:spLocks noChangeArrowheads="1"/>
          </p:cNvSpPr>
          <p:nvPr/>
        </p:nvSpPr>
        <p:spPr bwMode="auto">
          <a:xfrm>
            <a:off x="228600" y="5219700"/>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50000"/>
              </a:spcBef>
              <a:spcAft>
                <a:spcPct val="0"/>
              </a:spcAft>
              <a:buClrTx/>
              <a:buSzTx/>
            </a:pPr>
            <a:r>
              <a:rPr lang="en-US" altLang="en-US" sz="2400" dirty="0" smtClean="0">
                <a:solidFill>
                  <a:schemeClr val="bg1"/>
                </a:solidFill>
              </a:rPr>
              <a:t>Trainer: </a:t>
            </a:r>
            <a:r>
              <a:rPr lang="en-US" altLang="en-US" sz="2400" dirty="0">
                <a:solidFill>
                  <a:schemeClr val="bg1"/>
                </a:solidFill>
              </a:rPr>
              <a:t>Anthony Gerharz, CPA, </a:t>
            </a:r>
            <a:r>
              <a:rPr lang="en-US" altLang="en-US" sz="2400" dirty="0" smtClean="0">
                <a:solidFill>
                  <a:schemeClr val="bg1"/>
                </a:solidFill>
              </a:rPr>
              <a:t>Manager</a:t>
            </a:r>
            <a:br>
              <a:rPr lang="en-US" altLang="en-US" sz="2400" dirty="0" smtClean="0">
                <a:solidFill>
                  <a:schemeClr val="bg1"/>
                </a:solidFill>
              </a:rPr>
            </a:br>
            <a:endParaRPr lang="en-US" altLang="en-US" sz="2400" dirty="0">
              <a:solidFill>
                <a:schemeClr val="bg1"/>
              </a:solidFill>
            </a:endParaRPr>
          </a:p>
          <a:p>
            <a:pPr eaLnBrk="1" hangingPunct="1">
              <a:lnSpc>
                <a:spcPct val="100000"/>
              </a:lnSpc>
              <a:spcBef>
                <a:spcPct val="50000"/>
              </a:spcBef>
              <a:spcAft>
                <a:spcPct val="0"/>
              </a:spcAft>
              <a:buClrTx/>
              <a:buSzTx/>
              <a:buFontTx/>
              <a:buNone/>
            </a:pPr>
            <a:endParaRPr lang="en-US" altLang="en-US" sz="2400" dirty="0">
              <a:solidFill>
                <a:schemeClr val="bg1"/>
              </a:solidFill>
            </a:endParaRPr>
          </a:p>
        </p:txBody>
      </p:sp>
      <p:sp>
        <p:nvSpPr>
          <p:cNvPr id="3080" name="TextBox 15"/>
          <p:cNvSpPr txBox="1">
            <a:spLocks noChangeArrowheads="1"/>
          </p:cNvSpPr>
          <p:nvPr/>
        </p:nvSpPr>
        <p:spPr bwMode="auto">
          <a:xfrm>
            <a:off x="152400" y="6400800"/>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r>
              <a:rPr lang="en-US" altLang="en-US" sz="800" b="1">
                <a:solidFill>
                  <a:schemeClr val="bg1"/>
                </a:solidFill>
              </a:rPr>
              <a:t>© Wipfli LLP</a:t>
            </a:r>
          </a:p>
        </p:txBody>
      </p:sp>
      <p:pic>
        <p:nvPicPr>
          <p:cNvPr id="3081" name="Picture 22" descr="42.JPG"/>
          <p:cNvPicPr>
            <a:picLocks noChangeAspect="1"/>
          </p:cNvPicPr>
          <p:nvPr/>
        </p:nvPicPr>
        <p:blipFill>
          <a:blip r:embed="rId4">
            <a:extLst>
              <a:ext uri="{28A0092B-C50C-407E-A947-70E740481C1C}">
                <a14:useLocalDpi xmlns:a14="http://schemas.microsoft.com/office/drawing/2010/main" val="0"/>
              </a:ext>
            </a:extLst>
          </a:blip>
          <a:srcRect r="16351"/>
          <a:stretch>
            <a:fillRect/>
          </a:stretch>
        </p:blipFill>
        <p:spPr bwMode="auto">
          <a:xfrm>
            <a:off x="6934200" y="3103563"/>
            <a:ext cx="2209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4" descr="92.JPG"/>
          <p:cNvPicPr>
            <a:picLocks noChangeAspect="1"/>
          </p:cNvPicPr>
          <p:nvPr/>
        </p:nvPicPr>
        <p:blipFill>
          <a:blip r:embed="rId5">
            <a:extLst>
              <a:ext uri="{28A0092B-C50C-407E-A947-70E740481C1C}">
                <a14:useLocalDpi xmlns:a14="http://schemas.microsoft.com/office/drawing/2010/main" val="0"/>
              </a:ext>
            </a:extLst>
          </a:blip>
          <a:srcRect t="4037" r="24677"/>
          <a:stretch>
            <a:fillRect/>
          </a:stretch>
        </p:blipFill>
        <p:spPr bwMode="auto">
          <a:xfrm>
            <a:off x="4621213" y="3103563"/>
            <a:ext cx="22367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6" descr="62.JPG"/>
          <p:cNvPicPr>
            <a:picLocks noChangeAspect="1"/>
          </p:cNvPicPr>
          <p:nvPr/>
        </p:nvPicPr>
        <p:blipFill>
          <a:blip r:embed="rId6">
            <a:extLst>
              <a:ext uri="{28A0092B-C50C-407E-A947-70E740481C1C}">
                <a14:useLocalDpi xmlns:a14="http://schemas.microsoft.com/office/drawing/2010/main" val="0"/>
              </a:ext>
            </a:extLst>
          </a:blip>
          <a:srcRect l="11429" r="17142"/>
          <a:stretch>
            <a:fillRect/>
          </a:stretch>
        </p:blipFill>
        <p:spPr bwMode="auto">
          <a:xfrm>
            <a:off x="2643188" y="3103563"/>
            <a:ext cx="19034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9" descr="60nonames.jpg"/>
          <p:cNvPicPr>
            <a:picLocks noChangeAspect="1"/>
          </p:cNvPicPr>
          <p:nvPr/>
        </p:nvPicPr>
        <p:blipFill>
          <a:blip r:embed="rId7">
            <a:extLst>
              <a:ext uri="{28A0092B-C50C-407E-A947-70E740481C1C}">
                <a14:useLocalDpi xmlns:a14="http://schemas.microsoft.com/office/drawing/2010/main" val="0"/>
              </a:ext>
            </a:extLst>
          </a:blip>
          <a:srcRect l="5927" t="7848" r="5185"/>
          <a:stretch>
            <a:fillRect/>
          </a:stretch>
        </p:blipFill>
        <p:spPr bwMode="auto">
          <a:xfrm>
            <a:off x="0" y="3103563"/>
            <a:ext cx="25685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5484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Operating statement accounts to use:</a:t>
            </a:r>
          </a:p>
          <a:p>
            <a:pPr marL="171450" indent="-171450">
              <a:buClr>
                <a:srgbClr val="125EB2"/>
              </a:buClr>
              <a:buFont typeface="Wingdings" panose="05000000000000000000" pitchFamily="2" charset="2"/>
              <a:buChar char="§"/>
            </a:pPr>
            <a:r>
              <a:rPr lang="en-US" altLang="en-US" sz="2200" dirty="0" smtClean="0">
                <a:ea typeface="ＭＳ Ｐゴシック" pitchFamily="34" charset="-128"/>
              </a:rPr>
              <a:t>Receipt of bond proceeds (Other financing sources):</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Sale of bond </a:t>
            </a:r>
            <a:r>
              <a:rPr lang="en-US" altLang="en-US" sz="800" dirty="0" smtClean="0">
                <a:ea typeface="ＭＳ Ｐゴシック" pitchFamily="34" charset="-128"/>
              </a:rPr>
              <a:t> </a:t>
            </a:r>
            <a:r>
              <a:rPr lang="en-US" altLang="en-US" sz="1800" dirty="0">
                <a:ea typeface="ＭＳ Ｐゴシック" pitchFamily="34" charset="-128"/>
              </a:rPr>
              <a:t>–</a:t>
            </a:r>
            <a:r>
              <a:rPr lang="en-US" altLang="en-US" sz="1800" dirty="0" smtClean="0">
                <a:ea typeface="ＭＳ Ｐゴシック" pitchFamily="34" charset="-128"/>
              </a:rPr>
              <a:t> 				XXX-000-5110-000-000</a:t>
            </a:r>
          </a:p>
          <a:p>
            <a:pPr marL="1143000" lvl="2" indent="-285750">
              <a:buClr>
                <a:srgbClr val="125EB2"/>
              </a:buClr>
              <a:buFont typeface="Wingdings" panose="05000000000000000000" pitchFamily="2" charset="2"/>
              <a:buChar char="§"/>
            </a:pPr>
            <a:r>
              <a:rPr lang="en-US" altLang="en-US" sz="1400" dirty="0" smtClean="0">
                <a:ea typeface="ＭＳ Ｐゴシック" pitchFamily="34" charset="-128"/>
              </a:rPr>
              <a:t>For the sale of bonds other than refunding bonds are deposited in </a:t>
            </a:r>
            <a:r>
              <a:rPr lang="en-US" altLang="en-US" sz="1400" dirty="0">
                <a:ea typeface="ＭＳ Ｐゴシック" pitchFamily="34" charset="-128"/>
              </a:rPr>
              <a:t>the Building Fund (60). Premium on bonds sold is that portion of the </a:t>
            </a:r>
            <a:r>
              <a:rPr lang="en-US" altLang="en-US" sz="1400" dirty="0" smtClean="0">
                <a:ea typeface="ＭＳ Ｐゴシック" pitchFamily="34" charset="-128"/>
              </a:rPr>
              <a:t>sale </a:t>
            </a:r>
            <a:r>
              <a:rPr lang="en-US" altLang="en-US" sz="1400" dirty="0">
                <a:ea typeface="ＭＳ Ｐゴシック" pitchFamily="34" charset="-128"/>
              </a:rPr>
              <a:t>price of </a:t>
            </a:r>
            <a:r>
              <a:rPr lang="en-US" altLang="en-US" sz="1400" dirty="0" smtClean="0">
                <a:ea typeface="ＭＳ Ｐゴシック" pitchFamily="34" charset="-128"/>
              </a:rPr>
              <a:t>the bonds </a:t>
            </a:r>
            <a:r>
              <a:rPr lang="en-US" altLang="en-US" sz="1400" dirty="0">
                <a:ea typeface="ＭＳ Ｐゴシック" pitchFamily="34" charset="-128"/>
              </a:rPr>
              <a:t>in excess of their par value. The premium represents an adjustment of the interest rate. In the absence of legal authority to include bond premium with the bond proceeds, premium on bonds sold should be credited to the Debt Service Fund (50) and recorded as 1900 Miscellaneous Revenue. Accrued interest paid by the bondholder at the time the bonds are sold should be deposited to the Debt Service Fund (50) and recorded using balance sheet account 656 Accrued Interest </a:t>
            </a:r>
            <a:r>
              <a:rPr lang="en-US" altLang="en-US" sz="1400" dirty="0" smtClean="0">
                <a:ea typeface="ＭＳ Ｐゴシック" pitchFamily="34" charset="-128"/>
              </a:rPr>
              <a:t>Payable. This </a:t>
            </a:r>
            <a:r>
              <a:rPr lang="en-US" altLang="en-US" sz="1400" dirty="0">
                <a:ea typeface="ＭＳ Ｐゴシック" pitchFamily="34" charset="-128"/>
              </a:rPr>
              <a:t>interest should be returned to the bondholder when the first interest payment is made. See sections 20-9-401, 20-9-435, MCA</a:t>
            </a:r>
            <a:r>
              <a:rPr lang="en-US" altLang="en-US" sz="1400" dirty="0" smtClean="0">
                <a:ea typeface="ＭＳ Ｐゴシック" pitchFamily="34" charset="-128"/>
              </a:rPr>
              <a:t>.</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Proceeds from long-term liabilities –		XXX-000-5400-000-000</a:t>
            </a:r>
          </a:p>
          <a:p>
            <a:pPr marL="1143000" lvl="2" indent="-285750">
              <a:buClr>
                <a:srgbClr val="125EB2"/>
              </a:buClr>
              <a:buFont typeface="Wingdings" panose="05000000000000000000" pitchFamily="2" charset="2"/>
              <a:buChar char="§"/>
            </a:pPr>
            <a:r>
              <a:rPr lang="en-US" altLang="en-US" sz="1400" dirty="0" smtClean="0">
                <a:ea typeface="ＭＳ Ｐゴシック" pitchFamily="34" charset="-128"/>
              </a:rPr>
              <a:t>Proceeds </a:t>
            </a:r>
            <a:r>
              <a:rPr lang="en-US" altLang="en-US" sz="1400" dirty="0">
                <a:ea typeface="ＭＳ Ｐゴシック" pitchFamily="34" charset="-128"/>
              </a:rPr>
              <a:t>from long-term notes made with the Board of Investments as provided by Section 20-9-471, MCA or long-term notes sold in anticipation of federal or state revenue as provided in Section 7-7-109, MCA. Proceeds from capital leases should be recorded using balance sheet account 490 Non-Budgeted Revenues - GAAP Purposes. Proceeds from short-term notes made with the Board of Investments are recorded using balance sheet account 650 Notes or Loans Payable - Current and are not recorded as revenue or as other financing sources. </a:t>
            </a:r>
            <a:endParaRPr lang="en-US" altLang="en-US" sz="1400" dirty="0" smtClean="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10</a:t>
            </a:fld>
            <a:endParaRPr lang="en-US" altLang="en-US" sz="1000" smtClean="0">
              <a:solidFill>
                <a:srgbClr val="000000"/>
              </a:solidFill>
            </a:endParaRPr>
          </a:p>
        </p:txBody>
      </p:sp>
    </p:spTree>
    <p:extLst>
      <p:ext uri="{BB962C8B-B14F-4D97-AF65-F5344CB8AC3E}">
        <p14:creationId xmlns:p14="http://schemas.microsoft.com/office/powerpoint/2010/main" val="211746492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Operating statement account function to use:</a:t>
            </a:r>
          </a:p>
          <a:p>
            <a:pPr marL="171450" indent="-171450">
              <a:buClr>
                <a:srgbClr val="125EB2"/>
              </a:buClr>
              <a:buFont typeface="Wingdings" panose="05000000000000000000" pitchFamily="2" charset="2"/>
              <a:buChar char="§"/>
            </a:pPr>
            <a:r>
              <a:rPr lang="en-US" altLang="en-US" sz="2200" dirty="0" smtClean="0">
                <a:ea typeface="ＭＳ Ｐゴシック" pitchFamily="34" charset="-128"/>
              </a:rPr>
              <a:t>Expenditures on the project (capital outlay and payments on bonds):</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Land acquisition </a:t>
            </a:r>
            <a:r>
              <a:rPr lang="en-US" altLang="en-US" sz="1800" dirty="0">
                <a:ea typeface="ＭＳ Ｐゴシック" pitchFamily="34" charset="-128"/>
              </a:rPr>
              <a:t>services </a:t>
            </a:r>
            <a:r>
              <a:rPr lang="en-US" altLang="en-US" sz="1800" dirty="0" smtClean="0">
                <a:ea typeface="ＭＳ Ｐゴシック" pitchFamily="34" charset="-128"/>
              </a:rPr>
              <a:t>– 			XXX-000-4100-000-000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Land improvement services – 		XXX-000-4200-000-000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Architecture and </a:t>
            </a:r>
            <a:r>
              <a:rPr lang="en-US" altLang="en-US" sz="1800" dirty="0">
                <a:ea typeface="ＭＳ Ｐゴシック" pitchFamily="34" charset="-128"/>
              </a:rPr>
              <a:t>engineering services </a:t>
            </a:r>
            <a:r>
              <a:rPr lang="en-US" altLang="en-US" sz="1800" dirty="0" smtClean="0">
                <a:ea typeface="ＭＳ Ｐゴシック" pitchFamily="34" charset="-128"/>
              </a:rPr>
              <a:t>– 	XXX-000-4300-000-000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Building acquisition &amp; construction services – 	XXX-000-4500-000-000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General obligation bonds payments </a:t>
            </a:r>
            <a:r>
              <a:rPr lang="en-US" altLang="en-US" sz="1600" dirty="0" smtClean="0">
                <a:ea typeface="ＭＳ Ｐゴシック" pitchFamily="34" charset="-128"/>
              </a:rPr>
              <a:t>– 		</a:t>
            </a:r>
            <a:r>
              <a:rPr lang="en-US" altLang="en-US" sz="1800" dirty="0" smtClean="0">
                <a:ea typeface="ＭＳ Ｐゴシック" pitchFamily="34" charset="-128"/>
              </a:rPr>
              <a:t>XXX-000-5100-000-000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Long term </a:t>
            </a:r>
            <a:r>
              <a:rPr lang="en-US" altLang="en-US" sz="1800" dirty="0" smtClean="0">
                <a:ea typeface="ＭＳ Ｐゴシック" pitchFamily="34" charset="-128"/>
              </a:rPr>
              <a:t>notes payments – 			XXX-000-5200-000-000</a:t>
            </a:r>
            <a:endParaRPr lang="en-US" altLang="en-US" sz="18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11</a:t>
            </a:fld>
            <a:endParaRPr lang="en-US" altLang="en-US" sz="1000" smtClean="0">
              <a:solidFill>
                <a:srgbClr val="000000"/>
              </a:solidFill>
            </a:endParaRPr>
          </a:p>
        </p:txBody>
      </p:sp>
    </p:spTree>
    <p:extLst>
      <p:ext uri="{BB962C8B-B14F-4D97-AF65-F5344CB8AC3E}">
        <p14:creationId xmlns:p14="http://schemas.microsoft.com/office/powerpoint/2010/main" val="12099794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Operating statement account object code to use:</a:t>
            </a:r>
          </a:p>
          <a:p>
            <a:pPr marL="171450" indent="-171450">
              <a:buClr>
                <a:srgbClr val="125EB2"/>
              </a:buClr>
              <a:buFont typeface="Wingdings" panose="05000000000000000000" pitchFamily="2" charset="2"/>
              <a:buChar char="§"/>
            </a:pPr>
            <a:r>
              <a:rPr lang="en-US" altLang="en-US" sz="2200" dirty="0" smtClean="0">
                <a:ea typeface="ＭＳ Ｐゴシック" pitchFamily="34" charset="-128"/>
              </a:rPr>
              <a:t>Expenditures on the project (capital outlay and payments on bonds):</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Land  – 					XXX-000-4X00-710-000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Major construction services – 		XXX-000-4X00-725-000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General obligation bonds payments principal </a:t>
            </a:r>
            <a:r>
              <a:rPr lang="en-US" altLang="en-US" sz="1600" dirty="0" smtClean="0">
                <a:ea typeface="ＭＳ Ｐゴシック" pitchFamily="34" charset="-128"/>
              </a:rPr>
              <a:t>– 	</a:t>
            </a:r>
            <a:r>
              <a:rPr lang="en-US" altLang="en-US" sz="1800" dirty="0" smtClean="0">
                <a:ea typeface="ＭＳ Ｐゴシック" pitchFamily="34" charset="-128"/>
              </a:rPr>
              <a:t>XXX-000-5100-840-000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obligation bonds payments </a:t>
            </a:r>
            <a:r>
              <a:rPr lang="en-US" altLang="en-US" sz="1800" dirty="0" smtClean="0">
                <a:ea typeface="ＭＳ Ｐゴシック" pitchFamily="34" charset="-128"/>
              </a:rPr>
              <a:t>interest – 	XXX-000-5100-850-000</a:t>
            </a:r>
            <a:endParaRPr lang="en-US" altLang="en-US" sz="18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12</a:t>
            </a:fld>
            <a:endParaRPr lang="en-US" altLang="en-US" sz="1000" smtClean="0">
              <a:solidFill>
                <a:srgbClr val="000000"/>
              </a:solidFill>
            </a:endParaRPr>
          </a:p>
        </p:txBody>
      </p:sp>
    </p:spTree>
    <p:extLst>
      <p:ext uri="{BB962C8B-B14F-4D97-AF65-F5344CB8AC3E}">
        <p14:creationId xmlns:p14="http://schemas.microsoft.com/office/powerpoint/2010/main" val="261455116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Operating statement account object code to use:</a:t>
            </a:r>
          </a:p>
          <a:p>
            <a:pPr marL="171450" indent="-171450">
              <a:buClr>
                <a:srgbClr val="125EB2"/>
              </a:buClr>
              <a:buFont typeface="Wingdings" panose="05000000000000000000" pitchFamily="2" charset="2"/>
              <a:buChar char="§"/>
            </a:pPr>
            <a:r>
              <a:rPr lang="en-US" altLang="en-US" sz="2200" dirty="0" smtClean="0">
                <a:ea typeface="ＭＳ Ｐゴシック" pitchFamily="34" charset="-128"/>
              </a:rPr>
              <a:t>Expenditures on the project (capital outlay and payments on bonds):</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Land  – 					XXX-000-4X00-710-000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Major construction services – 		XXX-000-4X00-725-000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General obligation bonds payments principal </a:t>
            </a:r>
            <a:r>
              <a:rPr lang="en-US" altLang="en-US" sz="1600" dirty="0" smtClean="0">
                <a:ea typeface="ＭＳ Ｐゴシック" pitchFamily="34" charset="-128"/>
              </a:rPr>
              <a:t>– 	</a:t>
            </a:r>
            <a:r>
              <a:rPr lang="en-US" altLang="en-US" sz="1800" dirty="0" smtClean="0">
                <a:ea typeface="ＭＳ Ｐゴシック" pitchFamily="34" charset="-128"/>
              </a:rPr>
              <a:t>XXX-000-5100-840-000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obligation bonds payments </a:t>
            </a:r>
            <a:r>
              <a:rPr lang="en-US" altLang="en-US" sz="1800" dirty="0" smtClean="0">
                <a:ea typeface="ＭＳ Ｐゴシック" pitchFamily="34" charset="-128"/>
              </a:rPr>
              <a:t>interest – 	XXX-000-5100-850-000</a:t>
            </a:r>
            <a:endParaRPr lang="en-US" altLang="en-US" sz="18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13</a:t>
            </a:fld>
            <a:endParaRPr lang="en-US" altLang="en-US" sz="1000" smtClean="0">
              <a:solidFill>
                <a:srgbClr val="000000"/>
              </a:solidFill>
            </a:endParaRPr>
          </a:p>
        </p:txBody>
      </p:sp>
    </p:spTree>
    <p:extLst>
      <p:ext uri="{BB962C8B-B14F-4D97-AF65-F5344CB8AC3E}">
        <p14:creationId xmlns:p14="http://schemas.microsoft.com/office/powerpoint/2010/main" val="69269493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smtClean="0">
                <a:ea typeface="ＭＳ Ｐゴシック" pitchFamily="34" charset="-128"/>
              </a:rPr>
              <a:t>The voters of Wipfli School </a:t>
            </a:r>
            <a:r>
              <a:rPr lang="en-US" altLang="en-US" sz="2000" dirty="0">
                <a:ea typeface="ＭＳ Ｐゴシック" pitchFamily="34" charset="-128"/>
              </a:rPr>
              <a:t>D</a:t>
            </a:r>
            <a:r>
              <a:rPr lang="en-US" altLang="en-US" sz="2000" dirty="0" smtClean="0">
                <a:ea typeface="ＭＳ Ｐゴシック" pitchFamily="34" charset="-128"/>
              </a:rPr>
              <a:t>istrict approved a $20,000,000 bond for the construction of a new school building. Construction on the new building will begin in Year 1. </a:t>
            </a:r>
            <a:endParaRPr lang="en-US" altLang="en-US" sz="2000" dirty="0" smtClean="0">
              <a:ea typeface="ＭＳ Ｐゴシック" pitchFamily="34" charset="-128"/>
            </a:endParaRPr>
          </a:p>
          <a:p>
            <a:pPr>
              <a:buClr>
                <a:srgbClr val="125EB2"/>
              </a:buClr>
              <a:buSzPct val="100000"/>
            </a:pPr>
            <a:r>
              <a:rPr lang="en-US" altLang="en-US" sz="2000" dirty="0" smtClean="0">
                <a:ea typeface="ＭＳ Ｐゴシック" pitchFamily="34" charset="-128"/>
              </a:rPr>
              <a:t>During </a:t>
            </a:r>
            <a:r>
              <a:rPr lang="en-US" altLang="en-US" sz="2000" dirty="0" smtClean="0">
                <a:ea typeface="ＭＳ Ｐゴシック" pitchFamily="34" charset="-128"/>
              </a:rPr>
              <a:t>Year 1 the District did the following related to the project</a:t>
            </a:r>
            <a:r>
              <a:rPr lang="en-US" altLang="en-US" sz="2000" dirty="0" smtClean="0">
                <a:ea typeface="ＭＳ Ｐゴシック" pitchFamily="34" charset="-128"/>
              </a:rPr>
              <a:t>:</a:t>
            </a: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Received </a:t>
            </a:r>
            <a:r>
              <a:rPr lang="en-US" altLang="en-US" sz="2000" dirty="0" smtClean="0">
                <a:ea typeface="ＭＳ Ｐゴシック" pitchFamily="34" charset="-128"/>
              </a:rPr>
              <a:t>the bond proceeds of $20,000,000.</a:t>
            </a: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Purchased land for $2,000,000.</a:t>
            </a: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Expended $3,000,000 toward construction of the Building.  </a:t>
            </a: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14</a:t>
            </a:fld>
            <a:endParaRPr lang="en-US" altLang="en-US" sz="1000" smtClean="0">
              <a:solidFill>
                <a:srgbClr val="000000"/>
              </a:solidFill>
            </a:endParaRPr>
          </a:p>
        </p:txBody>
      </p:sp>
    </p:spTree>
    <p:extLst>
      <p:ext uri="{BB962C8B-B14F-4D97-AF65-F5344CB8AC3E}">
        <p14:creationId xmlns:p14="http://schemas.microsoft.com/office/powerpoint/2010/main" val="77379567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1600" dirty="0" smtClean="0">
                <a:ea typeface="ＭＳ Ｐゴシック" pitchFamily="34" charset="-128"/>
              </a:rPr>
              <a:t>Entry for Year 1:</a:t>
            </a: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15</a:t>
            </a:fld>
            <a:endParaRPr lang="en-US" altLang="en-US" sz="1000"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41239816"/>
              </p:ext>
            </p:extLst>
          </p:nvPr>
        </p:nvGraphicFramePr>
        <p:xfrm>
          <a:off x="1219200" y="1295400"/>
          <a:ext cx="6965950" cy="5100633"/>
        </p:xfrm>
        <a:graphic>
          <a:graphicData uri="http://schemas.openxmlformats.org/drawingml/2006/table">
            <a:tbl>
              <a:tblPr/>
              <a:tblGrid>
                <a:gridCol w="1712594"/>
                <a:gridCol w="3348139"/>
                <a:gridCol w="1050671"/>
                <a:gridCol w="854546"/>
              </a:tblGrid>
              <a:tr h="20740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Year 1</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a:t>
                      </a:r>
                      <a:r>
                        <a:rPr lang="en-US" sz="1000" b="0" i="0" u="none" strike="noStrike" dirty="0" smtClean="0">
                          <a:solidFill>
                            <a:srgbClr val="000000"/>
                          </a:solidFill>
                          <a:effectLst/>
                          <a:latin typeface="Arial" panose="020B0604020202020204" pitchFamily="34" charset="0"/>
                        </a:rPr>
                        <a:t>record receipt </a:t>
                      </a:r>
                      <a:r>
                        <a:rPr lang="en-US" sz="1000" b="0" i="0" u="none" strike="noStrike" dirty="0">
                          <a:solidFill>
                            <a:srgbClr val="000000"/>
                          </a:solidFill>
                          <a:effectLst/>
                          <a:latin typeface="Arial" panose="020B0604020202020204" pitchFamily="34" charset="0"/>
                        </a:rPr>
                        <a:t>of </a:t>
                      </a:r>
                      <a:r>
                        <a:rPr lang="en-US" sz="1000" b="0" i="0" u="none" strike="noStrike" dirty="0" smtClean="0">
                          <a:solidFill>
                            <a:srgbClr val="000000"/>
                          </a:solidFill>
                          <a:effectLst/>
                          <a:latin typeface="Arial" panose="020B0604020202020204" pitchFamily="34" charset="0"/>
                        </a:rPr>
                        <a:t>bond/ financing:</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DR</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smtClean="0">
                          <a:solidFill>
                            <a:srgbClr val="000000"/>
                          </a:solidFill>
                          <a:effectLst/>
                          <a:latin typeface="Arial" panose="020B0604020202020204" pitchFamily="34" charset="0"/>
                        </a:rPr>
                        <a:t>160-101-0000-000-000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20,000,000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smtClean="0">
                          <a:solidFill>
                            <a:srgbClr val="000000"/>
                          </a:solidFill>
                          <a:effectLst/>
                          <a:latin typeface="Arial" panose="020B0604020202020204" pitchFamily="34" charset="0"/>
                        </a:rPr>
                        <a:t>160-000-5400-000-000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Other financing sources</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r>
                        <a:rPr lang="en-US" sz="1000" b="0" i="0" u="none" strike="noStrike" dirty="0" smtClean="0">
                          <a:solidFill>
                            <a:srgbClr val="000000"/>
                          </a:solidFill>
                          <a:effectLst/>
                          <a:latin typeface="Arial" panose="020B0604020202020204" pitchFamily="34" charset="0"/>
                        </a:rPr>
                        <a:t>20,000,000 </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a:t>
                      </a:r>
                      <a:r>
                        <a:rPr lang="en-US" sz="1000" b="0" i="0" u="none" strike="noStrike" dirty="0" smtClean="0">
                          <a:solidFill>
                            <a:srgbClr val="000000"/>
                          </a:solidFill>
                          <a:effectLst/>
                          <a:latin typeface="Arial" panose="020B0604020202020204" pitchFamily="34" charset="0"/>
                        </a:rPr>
                        <a:t>record </a:t>
                      </a:r>
                      <a:r>
                        <a:rPr lang="en-US" sz="1000" b="0" i="0" u="none" strike="noStrike" dirty="0">
                          <a:solidFill>
                            <a:srgbClr val="000000"/>
                          </a:solidFill>
                          <a:effectLst/>
                          <a:latin typeface="Arial" panose="020B0604020202020204" pitchFamily="34" charset="0"/>
                        </a:rPr>
                        <a:t>e</a:t>
                      </a:r>
                      <a:r>
                        <a:rPr lang="en-US" sz="1000" b="0" i="0" u="none" strike="noStrike" dirty="0" smtClean="0">
                          <a:solidFill>
                            <a:srgbClr val="000000"/>
                          </a:solidFill>
                          <a:effectLst/>
                          <a:latin typeface="Arial" panose="020B0604020202020204" pitchFamily="34" charset="0"/>
                        </a:rPr>
                        <a:t>xpenditure </a:t>
                      </a:r>
                      <a:r>
                        <a:rPr lang="en-US" sz="1000" b="0" i="0" u="none" strike="noStrike" dirty="0">
                          <a:solidFill>
                            <a:srgbClr val="000000"/>
                          </a:solidFill>
                          <a:effectLst/>
                          <a:latin typeface="Arial" panose="020B0604020202020204" pitchFamily="34" charset="0"/>
                        </a:rPr>
                        <a:t>of </a:t>
                      </a:r>
                      <a:r>
                        <a:rPr lang="en-US" sz="1000" b="0" i="0" u="none" strike="noStrike" dirty="0" smtClean="0">
                          <a:solidFill>
                            <a:srgbClr val="000000"/>
                          </a:solidFill>
                          <a:effectLst/>
                          <a:latin typeface="Arial" panose="020B0604020202020204" pitchFamily="34" charset="0"/>
                        </a:rPr>
                        <a:t>funds </a:t>
                      </a:r>
                      <a:r>
                        <a:rPr lang="en-US" sz="1000" b="0" i="0" u="none" strike="noStrike" dirty="0">
                          <a:solidFill>
                            <a:srgbClr val="000000"/>
                          </a:solidFill>
                          <a:effectLst/>
                          <a:latin typeface="Arial" panose="020B0604020202020204" pitchFamily="34" charset="0"/>
                        </a:rPr>
                        <a:t>on construction</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smtClean="0">
                          <a:solidFill>
                            <a:srgbClr val="000000"/>
                          </a:solidFill>
                          <a:effectLst/>
                          <a:latin typeface="Arial" panose="020B0604020202020204" pitchFamily="34" charset="0"/>
                        </a:rPr>
                        <a:t>160-000-4500-730-000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Major construction services</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3,000,000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smtClean="0">
                          <a:solidFill>
                            <a:srgbClr val="000000"/>
                          </a:solidFill>
                          <a:effectLst/>
                          <a:latin typeface="Arial" panose="020B0604020202020204" pitchFamily="34" charset="0"/>
                        </a:rPr>
                        <a:t>160-000-4100-710-000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smtClean="0">
                          <a:solidFill>
                            <a:srgbClr val="000000"/>
                          </a:solidFill>
                          <a:effectLst/>
                          <a:latin typeface="Arial" panose="020B0604020202020204" pitchFamily="34" charset="0"/>
                        </a:rPr>
                        <a:t>Acquisition </a:t>
                      </a:r>
                      <a:r>
                        <a:rPr lang="en-US" sz="1000" b="0" i="0" u="none" strike="noStrike" dirty="0">
                          <a:solidFill>
                            <a:srgbClr val="000000"/>
                          </a:solidFill>
                          <a:effectLst/>
                          <a:latin typeface="Arial" panose="020B0604020202020204" pitchFamily="34" charset="0"/>
                        </a:rPr>
                        <a:t>of land</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2,000,000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smtClean="0">
                          <a:solidFill>
                            <a:srgbClr val="000000"/>
                          </a:solidFill>
                          <a:effectLst/>
                          <a:latin typeface="Arial" panose="020B0604020202020204" pitchFamily="34" charset="0"/>
                        </a:rPr>
                        <a:t>160-101-0000-000-000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At End of Year 1</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Long term Liability</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199-720-0000-000-000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smtClean="0">
                          <a:solidFill>
                            <a:srgbClr val="000000"/>
                          </a:solidFill>
                          <a:effectLst/>
                          <a:latin typeface="Arial" panose="020B0604020202020204" pitchFamily="34" charset="0"/>
                        </a:rPr>
                        <a:t>Bonds payable</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20,000,000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199-960-0000-000-000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Fund </a:t>
                      </a:r>
                      <a:r>
                        <a:rPr lang="en-US" sz="1000" b="0" i="0" u="none" strike="noStrike" dirty="0" smtClean="0">
                          <a:solidFill>
                            <a:srgbClr val="000000"/>
                          </a:solidFill>
                          <a:effectLst/>
                          <a:latin typeface="Arial" panose="020B0604020202020204" pitchFamily="34" charset="0"/>
                        </a:rPr>
                        <a:t>balance </a:t>
                      </a:r>
                      <a:r>
                        <a:rPr lang="en-US" sz="1000" b="0" i="0" u="none" strike="noStrike" dirty="0">
                          <a:solidFill>
                            <a:srgbClr val="000000"/>
                          </a:solidFill>
                          <a:effectLst/>
                          <a:latin typeface="Arial" panose="020B0604020202020204" pitchFamily="34" charset="0"/>
                        </a:rPr>
                        <a:t>r</a:t>
                      </a:r>
                      <a:r>
                        <a:rPr lang="en-US" sz="1000" b="0" i="0" u="none" strike="noStrike" dirty="0" smtClean="0">
                          <a:solidFill>
                            <a:srgbClr val="000000"/>
                          </a:solidFill>
                          <a:effectLst/>
                          <a:latin typeface="Arial" panose="020B0604020202020204" pitchFamily="34" charset="0"/>
                        </a:rPr>
                        <a:t>eserve </a:t>
                      </a:r>
                      <a:r>
                        <a:rPr lang="en-US" sz="1000" b="0" i="0" u="none" strike="noStrike" dirty="0">
                          <a:solidFill>
                            <a:srgbClr val="000000"/>
                          </a:solidFill>
                          <a:effectLst/>
                          <a:latin typeface="Arial" panose="020B0604020202020204" pitchFamily="34" charset="0"/>
                        </a:rPr>
                        <a:t>for </a:t>
                      </a:r>
                      <a:r>
                        <a:rPr lang="en-US" sz="1000" b="0" i="0" u="none" strike="noStrike" dirty="0" smtClean="0">
                          <a:solidFill>
                            <a:srgbClr val="000000"/>
                          </a:solidFill>
                          <a:effectLst/>
                          <a:latin typeface="Arial" panose="020B0604020202020204" pitchFamily="34" charset="0"/>
                        </a:rPr>
                        <a:t>non-current </a:t>
                      </a:r>
                      <a:r>
                        <a:rPr lang="en-US" sz="1000" b="0" i="0" u="none" strike="noStrike" dirty="0">
                          <a:solidFill>
                            <a:srgbClr val="000000"/>
                          </a:solidFill>
                          <a:effectLst/>
                          <a:latin typeface="Arial" panose="020B0604020202020204" pitchFamily="34" charset="0"/>
                        </a:rPr>
                        <a:t>a</a:t>
                      </a:r>
                      <a:r>
                        <a:rPr lang="en-US" sz="1000" b="0" i="0" u="none" strike="noStrike" dirty="0" smtClean="0">
                          <a:solidFill>
                            <a:srgbClr val="000000"/>
                          </a:solidFill>
                          <a:effectLst/>
                          <a:latin typeface="Arial" panose="020B0604020202020204" pitchFamily="34" charset="0"/>
                        </a:rPr>
                        <a:t>ssets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20,000,000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a:t>
                      </a:r>
                      <a:r>
                        <a:rPr lang="en-US" sz="1000" b="0" i="0" u="none" strike="noStrike" dirty="0" smtClean="0">
                          <a:solidFill>
                            <a:srgbClr val="000000"/>
                          </a:solidFill>
                          <a:effectLst/>
                          <a:latin typeface="Arial" panose="020B0604020202020204" pitchFamily="34" charset="0"/>
                        </a:rPr>
                        <a:t>record </a:t>
                      </a:r>
                      <a:r>
                        <a:rPr lang="en-US" sz="1000" b="0" i="0" u="none" strike="noStrike" dirty="0">
                          <a:solidFill>
                            <a:srgbClr val="000000"/>
                          </a:solidFill>
                          <a:effectLst/>
                          <a:latin typeface="Arial" panose="020B0604020202020204" pitchFamily="34" charset="0"/>
                        </a:rPr>
                        <a:t>c</a:t>
                      </a:r>
                      <a:r>
                        <a:rPr lang="en-US" sz="1000" b="0" i="0" u="none" strike="noStrike" dirty="0" smtClean="0">
                          <a:solidFill>
                            <a:srgbClr val="000000"/>
                          </a:solidFill>
                          <a:effectLst/>
                          <a:latin typeface="Arial" panose="020B0604020202020204" pitchFamily="34" charset="0"/>
                        </a:rPr>
                        <a:t>apital </a:t>
                      </a:r>
                      <a:r>
                        <a:rPr lang="en-US" sz="1000" b="0" i="0" u="none" strike="noStrike" dirty="0">
                          <a:solidFill>
                            <a:srgbClr val="000000"/>
                          </a:solidFill>
                          <a:effectLst/>
                          <a:latin typeface="Arial" panose="020B0604020202020204" pitchFamily="34" charset="0"/>
                        </a:rPr>
                        <a:t>a</a:t>
                      </a:r>
                      <a:r>
                        <a:rPr lang="en-US" sz="1000" b="0" i="0" u="none" strike="noStrike" dirty="0" smtClean="0">
                          <a:solidFill>
                            <a:srgbClr val="000000"/>
                          </a:solidFill>
                          <a:effectLst/>
                          <a:latin typeface="Arial" panose="020B0604020202020204" pitchFamily="34" charset="0"/>
                        </a:rPr>
                        <a:t>ssets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198-351-0000-000-000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Construction in </a:t>
                      </a:r>
                      <a:r>
                        <a:rPr lang="en-US" sz="1000" b="0" i="0" u="none" strike="noStrike" dirty="0" smtClean="0">
                          <a:solidFill>
                            <a:srgbClr val="000000"/>
                          </a:solidFill>
                          <a:effectLst/>
                          <a:latin typeface="Arial" panose="020B0604020202020204" pitchFamily="34" charset="0"/>
                        </a:rPr>
                        <a:t>progress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3,000,000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94442">
                <a:tc>
                  <a:txBody>
                    <a:bodyPr/>
                    <a:lstStyle/>
                    <a:p>
                      <a:pPr algn="l" fontAlgn="b"/>
                      <a:r>
                        <a:rPr lang="en-US" sz="1000" b="0" i="0" u="none" strike="noStrike">
                          <a:solidFill>
                            <a:srgbClr val="000000"/>
                          </a:solidFill>
                          <a:effectLst/>
                          <a:latin typeface="Arial" panose="020B0604020202020204" pitchFamily="34" charset="0"/>
                        </a:rPr>
                        <a:t>198-311-0000-000-000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Land</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07405">
                <a:tc>
                  <a:txBody>
                    <a:bodyPr/>
                    <a:lstStyle/>
                    <a:p>
                      <a:pPr algn="l" fontAlgn="b"/>
                      <a:r>
                        <a:rPr lang="en-US" sz="1000" b="0" i="0" u="none" strike="noStrike">
                          <a:solidFill>
                            <a:srgbClr val="000000"/>
                          </a:solidFill>
                          <a:effectLst/>
                          <a:latin typeface="Arial" panose="020B0604020202020204" pitchFamily="34" charset="0"/>
                        </a:rPr>
                        <a:t>198-960-0000-000-000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Fund </a:t>
                      </a:r>
                      <a:r>
                        <a:rPr lang="en-US" sz="1000" b="0" i="0" u="none" strike="noStrike" dirty="0" smtClean="0">
                          <a:solidFill>
                            <a:srgbClr val="000000"/>
                          </a:solidFill>
                          <a:effectLst/>
                          <a:latin typeface="Arial" panose="020B0604020202020204" pitchFamily="34" charset="0"/>
                        </a:rPr>
                        <a:t>balance reserve </a:t>
                      </a:r>
                      <a:r>
                        <a:rPr lang="en-US" sz="1000" b="0" i="0" u="none" strike="noStrike" dirty="0">
                          <a:solidFill>
                            <a:srgbClr val="000000"/>
                          </a:solidFill>
                          <a:effectLst/>
                          <a:latin typeface="Arial" panose="020B0604020202020204" pitchFamily="34" charset="0"/>
                        </a:rPr>
                        <a:t>for </a:t>
                      </a:r>
                      <a:r>
                        <a:rPr lang="en-US" sz="1000" b="0" i="0" u="none" strike="noStrike" dirty="0" smtClean="0">
                          <a:solidFill>
                            <a:srgbClr val="000000"/>
                          </a:solidFill>
                          <a:effectLst/>
                          <a:latin typeface="Arial" panose="020B0604020202020204" pitchFamily="34" charset="0"/>
                        </a:rPr>
                        <a:t>non-current </a:t>
                      </a:r>
                      <a:r>
                        <a:rPr lang="en-US" sz="1000" b="0" i="0" u="none" strike="noStrike" dirty="0">
                          <a:solidFill>
                            <a:srgbClr val="000000"/>
                          </a:solidFill>
                          <a:effectLst/>
                          <a:latin typeface="Arial" panose="020B0604020202020204" pitchFamily="34" charset="0"/>
                        </a:rPr>
                        <a:t>a</a:t>
                      </a:r>
                      <a:r>
                        <a:rPr lang="en-US" sz="1000" b="0" i="0" u="none" strike="noStrike" dirty="0" smtClean="0">
                          <a:solidFill>
                            <a:srgbClr val="000000"/>
                          </a:solidFill>
                          <a:effectLst/>
                          <a:latin typeface="Arial" panose="020B0604020202020204" pitchFamily="34" charset="0"/>
                        </a:rPr>
                        <a:t>ssets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00793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smtClean="0">
                <a:ea typeface="ＭＳ Ｐゴシック" pitchFamily="34" charset="-128"/>
              </a:rPr>
              <a:t>During Year 2 the District did the following related to the project:</a:t>
            </a: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Expended $10,000,000 toward construction of the Building.  </a:t>
            </a:r>
          </a:p>
          <a:p>
            <a:pPr marL="285750" indent="-285750">
              <a:buClr>
                <a:srgbClr val="125EB2"/>
              </a:buClr>
              <a:buSzPct val="100000"/>
              <a:buFont typeface="Wingdings" panose="05000000000000000000" pitchFamily="2" charset="2"/>
              <a:buChar char="§"/>
            </a:pPr>
            <a:endParaRPr lang="en-US" altLang="en-US" sz="2000" dirty="0" smtClean="0">
              <a:ea typeface="ＭＳ Ｐゴシック" pitchFamily="34" charset="-128"/>
            </a:endParaRP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Entry for Year 2</a:t>
            </a:r>
            <a:endParaRPr lang="en-US" altLang="en-US" sz="20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16</a:t>
            </a:fld>
            <a:endParaRPr lang="en-US" altLang="en-US" sz="100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58999494"/>
              </p:ext>
            </p:extLst>
          </p:nvPr>
        </p:nvGraphicFramePr>
        <p:xfrm>
          <a:off x="1416050" y="2814637"/>
          <a:ext cx="6311900" cy="2265045"/>
        </p:xfrm>
        <a:graphic>
          <a:graphicData uri="http://schemas.openxmlformats.org/drawingml/2006/table">
            <a:tbl>
              <a:tblPr/>
              <a:tblGrid>
                <a:gridCol w="1551794"/>
                <a:gridCol w="3033774"/>
                <a:gridCol w="952021"/>
                <a:gridCol w="774311"/>
              </a:tblGrid>
              <a:tr h="152400">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Year 2</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Arial" panose="020B0604020202020204" pitchFamily="34" charset="0"/>
                        </a:rPr>
                        <a:t>To </a:t>
                      </a:r>
                      <a:r>
                        <a:rPr lang="en-US" sz="1100" b="0" i="0" u="none" strike="noStrike" dirty="0" smtClean="0">
                          <a:solidFill>
                            <a:srgbClr val="000000"/>
                          </a:solidFill>
                          <a:effectLst/>
                          <a:latin typeface="Arial" panose="020B0604020202020204" pitchFamily="34" charset="0"/>
                        </a:rPr>
                        <a:t>record expenditure </a:t>
                      </a:r>
                      <a:r>
                        <a:rPr lang="en-US" sz="1100" b="0" i="0" u="none" strike="noStrike" dirty="0">
                          <a:solidFill>
                            <a:srgbClr val="000000"/>
                          </a:solidFill>
                          <a:effectLst/>
                          <a:latin typeface="Arial" panose="020B0604020202020204" pitchFamily="34" charset="0"/>
                        </a:rPr>
                        <a:t>of </a:t>
                      </a:r>
                      <a:r>
                        <a:rPr lang="en-US" sz="1100" b="0" i="0" u="none" strike="noStrike" dirty="0" smtClean="0">
                          <a:solidFill>
                            <a:srgbClr val="000000"/>
                          </a:solidFill>
                          <a:effectLst/>
                          <a:latin typeface="Arial" panose="020B0604020202020204" pitchFamily="34" charset="0"/>
                        </a:rPr>
                        <a:t>funds </a:t>
                      </a:r>
                      <a:r>
                        <a:rPr lang="en-US" sz="1100" b="0" i="0" u="none" strike="noStrike" dirty="0">
                          <a:solidFill>
                            <a:srgbClr val="000000"/>
                          </a:solidFill>
                          <a:effectLst/>
                          <a:latin typeface="Arial" panose="020B0604020202020204" pitchFamily="34" charset="0"/>
                        </a:rPr>
                        <a:t>on construction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2875">
                <a:tc>
                  <a:txBody>
                    <a:bodyPr/>
                    <a:lstStyle/>
                    <a:p>
                      <a:pPr algn="l" fontAlgn="b"/>
                      <a:r>
                        <a:rPr lang="en-US" sz="1100" b="0" i="0" u="none" strike="noStrike" dirty="0" smtClean="0">
                          <a:solidFill>
                            <a:srgbClr val="000000"/>
                          </a:solidFill>
                          <a:effectLst/>
                          <a:latin typeface="Arial" panose="020B0604020202020204" pitchFamily="34" charset="0"/>
                        </a:rPr>
                        <a:t>160-000-4500-730-000</a:t>
                      </a:r>
                      <a:endParaRPr lang="en-US"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smtClean="0">
                          <a:solidFill>
                            <a:srgbClr val="000000"/>
                          </a:solidFill>
                          <a:effectLst/>
                          <a:latin typeface="Arial" panose="020B0604020202020204" pitchFamily="34" charset="0"/>
                        </a:rPr>
                        <a:t>Major</a:t>
                      </a:r>
                      <a:r>
                        <a:rPr lang="en-US" sz="1100" b="0" i="0" u="none" strike="noStrike" baseline="0" dirty="0" smtClean="0">
                          <a:solidFill>
                            <a:srgbClr val="000000"/>
                          </a:solidFill>
                          <a:effectLst/>
                          <a:latin typeface="Arial" panose="020B0604020202020204" pitchFamily="34" charset="0"/>
                        </a:rPr>
                        <a:t> construction services</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10,000,000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100" b="0" i="0" u="none" strike="noStrike" dirty="0" smtClean="0">
                          <a:solidFill>
                            <a:srgbClr val="000000"/>
                          </a:solidFill>
                          <a:effectLst/>
                          <a:latin typeface="Arial" panose="020B0604020202020204" pitchFamily="34" charset="0"/>
                        </a:rPr>
                        <a:t>160-101-0000-000-000</a:t>
                      </a:r>
                      <a:endParaRPr lang="en-US" sz="11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10,000,000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At </a:t>
                      </a:r>
                      <a:r>
                        <a:rPr lang="en-US" sz="1100" b="0" i="0" u="none" strike="noStrike" dirty="0" smtClean="0">
                          <a:solidFill>
                            <a:srgbClr val="000000"/>
                          </a:solidFill>
                          <a:effectLst/>
                          <a:latin typeface="Arial" panose="020B0604020202020204" pitchFamily="34" charset="0"/>
                        </a:rPr>
                        <a:t>end </a:t>
                      </a:r>
                      <a:r>
                        <a:rPr lang="en-US" sz="1100" b="0" i="0" u="none" strike="noStrike" dirty="0">
                          <a:solidFill>
                            <a:srgbClr val="000000"/>
                          </a:solidFill>
                          <a:effectLst/>
                          <a:latin typeface="Arial" panose="020B0604020202020204" pitchFamily="34" charset="0"/>
                        </a:rPr>
                        <a:t>of </a:t>
                      </a:r>
                      <a:r>
                        <a:rPr lang="en-US" sz="1100" b="0" i="0" u="none" strike="noStrike" dirty="0" smtClean="0">
                          <a:solidFill>
                            <a:srgbClr val="000000"/>
                          </a:solidFill>
                          <a:effectLst/>
                          <a:latin typeface="Arial" panose="020B0604020202020204" pitchFamily="34" charset="0"/>
                        </a:rPr>
                        <a:t>year </a:t>
                      </a:r>
                      <a:r>
                        <a:rPr lang="en-US" sz="1100" b="0" i="0" u="none" strike="noStrike" dirty="0">
                          <a:solidFill>
                            <a:srgbClr val="000000"/>
                          </a:solidFill>
                          <a:effectLst/>
                          <a:latin typeface="Arial" panose="020B0604020202020204" pitchFamily="34" charset="0"/>
                        </a:rPr>
                        <a:t>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To </a:t>
                      </a:r>
                      <a:r>
                        <a:rPr lang="en-US" sz="1100" b="0" i="0" u="none" strike="noStrike" dirty="0" smtClean="0">
                          <a:solidFill>
                            <a:srgbClr val="000000"/>
                          </a:solidFill>
                          <a:effectLst/>
                          <a:latin typeface="Arial" panose="020B0604020202020204" pitchFamily="34" charset="0"/>
                        </a:rPr>
                        <a:t>record </a:t>
                      </a:r>
                      <a:r>
                        <a:rPr lang="en-US" sz="1100" b="0" i="0" u="none" strike="noStrike" dirty="0">
                          <a:solidFill>
                            <a:srgbClr val="000000"/>
                          </a:solidFill>
                          <a:effectLst/>
                          <a:latin typeface="Arial" panose="020B0604020202020204" pitchFamily="34" charset="0"/>
                        </a:rPr>
                        <a:t>c</a:t>
                      </a:r>
                      <a:r>
                        <a:rPr lang="en-US" sz="1100" b="0" i="0" u="none" strike="noStrike" dirty="0" smtClean="0">
                          <a:solidFill>
                            <a:srgbClr val="000000"/>
                          </a:solidFill>
                          <a:effectLst/>
                          <a:latin typeface="Arial" panose="020B0604020202020204" pitchFamily="34" charset="0"/>
                        </a:rPr>
                        <a:t>apital assets</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100" b="0" i="0" u="none" strike="noStrike">
                          <a:solidFill>
                            <a:srgbClr val="000000"/>
                          </a:solidFill>
                          <a:effectLst/>
                          <a:latin typeface="Arial" panose="020B0604020202020204" pitchFamily="34" charset="0"/>
                        </a:rPr>
                        <a:t>198-351-0000-000-000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Construction in </a:t>
                      </a:r>
                      <a:r>
                        <a:rPr lang="en-US" sz="1100" b="0" i="0" u="none" strike="noStrike" dirty="0" smtClean="0">
                          <a:solidFill>
                            <a:srgbClr val="000000"/>
                          </a:solidFill>
                          <a:effectLst/>
                          <a:latin typeface="Arial" panose="020B0604020202020204" pitchFamily="34" charset="0"/>
                        </a:rPr>
                        <a:t>progress</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10,000,000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1100" b="0" i="0" u="none" strike="noStrike">
                          <a:solidFill>
                            <a:srgbClr val="000000"/>
                          </a:solidFill>
                          <a:effectLst/>
                          <a:latin typeface="Arial" panose="020B0604020202020204" pitchFamily="34" charset="0"/>
                        </a:rPr>
                        <a:t>198-960-0000-000-000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Fund </a:t>
                      </a:r>
                      <a:r>
                        <a:rPr lang="en-US" sz="1100" b="0" i="0" u="none" strike="noStrike" dirty="0" smtClean="0">
                          <a:solidFill>
                            <a:srgbClr val="000000"/>
                          </a:solidFill>
                          <a:effectLst/>
                          <a:latin typeface="Arial" panose="020B0604020202020204" pitchFamily="34" charset="0"/>
                        </a:rPr>
                        <a:t>balance reserve </a:t>
                      </a:r>
                      <a:r>
                        <a:rPr lang="en-US" sz="1100" b="0" i="0" u="none" strike="noStrike" dirty="0">
                          <a:solidFill>
                            <a:srgbClr val="000000"/>
                          </a:solidFill>
                          <a:effectLst/>
                          <a:latin typeface="Arial" panose="020B0604020202020204" pitchFamily="34" charset="0"/>
                        </a:rPr>
                        <a:t>for </a:t>
                      </a:r>
                      <a:r>
                        <a:rPr lang="en-US" sz="1100" b="0" i="0" u="none" strike="noStrike" dirty="0" smtClean="0">
                          <a:solidFill>
                            <a:srgbClr val="000000"/>
                          </a:solidFill>
                          <a:effectLst/>
                          <a:latin typeface="Arial" panose="020B0604020202020204" pitchFamily="34" charset="0"/>
                        </a:rPr>
                        <a:t>non-current assets</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10,000,000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293044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smtClean="0">
                <a:ea typeface="ＭＳ Ｐゴシック" pitchFamily="34" charset="-128"/>
              </a:rPr>
              <a:t>During Year 3 the District did the following related to the project:</a:t>
            </a:r>
          </a:p>
          <a:p>
            <a:pPr>
              <a:buClr>
                <a:srgbClr val="125EB2"/>
              </a:buClr>
              <a:buSzPct val="100000"/>
            </a:pPr>
            <a:endParaRPr lang="en-US" altLang="en-US" sz="2000" dirty="0">
              <a:ea typeface="ＭＳ Ｐゴシック" pitchFamily="34" charset="-128"/>
            </a:endParaRPr>
          </a:p>
          <a:p>
            <a:pPr>
              <a:buClr>
                <a:srgbClr val="125EB2"/>
              </a:buClr>
              <a:buSzPct val="100000"/>
            </a:pPr>
            <a:endParaRPr lang="en-US" altLang="en-US" sz="2000" dirty="0" smtClean="0">
              <a:ea typeface="ＭＳ Ｐゴシック" pitchFamily="34" charset="-128"/>
            </a:endParaRP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Expended $5,000,000 to complete construction of the building. </a:t>
            </a:r>
          </a:p>
          <a:p>
            <a:pPr>
              <a:buClr>
                <a:srgbClr val="125EB2"/>
              </a:buClr>
              <a:buSzPct val="100000"/>
            </a:pPr>
            <a:endParaRPr lang="en-US" altLang="en-US" sz="2000" dirty="0">
              <a:ea typeface="ＭＳ Ｐゴシック" pitchFamily="34" charset="-128"/>
            </a:endParaRPr>
          </a:p>
          <a:p>
            <a:pPr marL="285750" indent="-285750">
              <a:buClr>
                <a:srgbClr val="125EB2"/>
              </a:buClr>
              <a:buSzPct val="100000"/>
              <a:buFont typeface="Wingdings" panose="05000000000000000000" pitchFamily="2" charset="2"/>
              <a:buChar char="§"/>
            </a:pPr>
            <a:r>
              <a:rPr lang="en-US" altLang="en-US" sz="2000" dirty="0" smtClean="0">
                <a:ea typeface="ＭＳ Ｐゴシック" pitchFamily="34" charset="-128"/>
              </a:rPr>
              <a:t>The first payment on bond is due and the payment is $200,000. Of that $170,000 is principal and the remainder is interest. </a:t>
            </a:r>
          </a:p>
          <a:p>
            <a:pPr marL="285750" indent="-285750">
              <a:buClr>
                <a:srgbClr val="125EB2"/>
              </a:buClr>
              <a:buSzPct val="100000"/>
              <a:buFont typeface="Wingdings" panose="05000000000000000000" pitchFamily="2" charset="2"/>
              <a:buChar char="§"/>
            </a:pPr>
            <a:endParaRPr lang="en-US" altLang="en-US" sz="1600" dirty="0" smtClean="0">
              <a:ea typeface="ＭＳ Ｐゴシック" pitchFamily="34" charset="-128"/>
            </a:endParaRPr>
          </a:p>
          <a:p>
            <a:pPr marL="285750" indent="-285750">
              <a:buClr>
                <a:srgbClr val="125EB2"/>
              </a:buClr>
              <a:buSzPct val="100000"/>
              <a:buFont typeface="Wingdings" panose="05000000000000000000" pitchFamily="2" charset="2"/>
              <a:buChar char="§"/>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17</a:t>
            </a:fld>
            <a:endParaRPr lang="en-US" altLang="en-US" sz="1000" smtClean="0">
              <a:solidFill>
                <a:srgbClr val="000000"/>
              </a:solidFill>
            </a:endParaRPr>
          </a:p>
        </p:txBody>
      </p:sp>
    </p:spTree>
    <p:extLst>
      <p:ext uri="{BB962C8B-B14F-4D97-AF65-F5344CB8AC3E}">
        <p14:creationId xmlns:p14="http://schemas.microsoft.com/office/powerpoint/2010/main" val="4442592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smtClean="0">
                <a:ea typeface="ＭＳ Ｐゴシック" pitchFamily="34" charset="-128"/>
              </a:rPr>
              <a:t>Entry for Year 3:</a:t>
            </a:r>
          </a:p>
          <a:p>
            <a:pPr>
              <a:buClr>
                <a:srgbClr val="125EB2"/>
              </a:buClr>
              <a:buSzPct val="100000"/>
            </a:pPr>
            <a:endParaRPr lang="en-US" altLang="en-US" sz="20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18</a:t>
            </a:fld>
            <a:endParaRPr lang="en-US" altLang="en-US" sz="100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03961564"/>
              </p:ext>
            </p:extLst>
          </p:nvPr>
        </p:nvGraphicFramePr>
        <p:xfrm>
          <a:off x="1416050" y="1304925"/>
          <a:ext cx="6311900" cy="5553075"/>
        </p:xfrm>
        <a:graphic>
          <a:graphicData uri="http://schemas.openxmlformats.org/drawingml/2006/table">
            <a:tbl>
              <a:tblPr/>
              <a:tblGrid>
                <a:gridCol w="1551794"/>
                <a:gridCol w="3033774"/>
                <a:gridCol w="952021"/>
                <a:gridCol w="774311"/>
              </a:tblGrid>
              <a:tr h="152400">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Year 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Arial" panose="020B0604020202020204" pitchFamily="34" charset="0"/>
                        </a:rPr>
                        <a:t>To </a:t>
                      </a:r>
                      <a:r>
                        <a:rPr lang="en-US" sz="1000" b="0" i="0" u="none" strike="noStrike" dirty="0" smtClean="0">
                          <a:solidFill>
                            <a:srgbClr val="000000"/>
                          </a:solidFill>
                          <a:effectLst/>
                          <a:latin typeface="Arial" panose="020B0604020202020204" pitchFamily="34" charset="0"/>
                        </a:rPr>
                        <a:t>record </a:t>
                      </a:r>
                      <a:r>
                        <a:rPr lang="en-US" sz="1000" b="0" i="0" u="none" strike="noStrike" dirty="0">
                          <a:solidFill>
                            <a:srgbClr val="000000"/>
                          </a:solidFill>
                          <a:effectLst/>
                          <a:latin typeface="Arial" panose="020B0604020202020204" pitchFamily="34" charset="0"/>
                        </a:rPr>
                        <a:t>e</a:t>
                      </a:r>
                      <a:r>
                        <a:rPr lang="en-US" sz="1000" b="0" i="0" u="none" strike="noStrike" dirty="0" smtClean="0">
                          <a:solidFill>
                            <a:srgbClr val="000000"/>
                          </a:solidFill>
                          <a:effectLst/>
                          <a:latin typeface="Arial" panose="020B0604020202020204" pitchFamily="34" charset="0"/>
                        </a:rPr>
                        <a:t>xpenditure </a:t>
                      </a:r>
                      <a:r>
                        <a:rPr lang="en-US" sz="1000" b="0" i="0" u="none" strike="noStrike" dirty="0">
                          <a:solidFill>
                            <a:srgbClr val="000000"/>
                          </a:solidFill>
                          <a:effectLst/>
                          <a:latin typeface="Arial" panose="020B0604020202020204" pitchFamily="34" charset="0"/>
                        </a:rPr>
                        <a:t>of </a:t>
                      </a:r>
                      <a:r>
                        <a:rPr lang="en-US" sz="1000" b="0" i="0" u="none" strike="noStrike" dirty="0" smtClean="0">
                          <a:solidFill>
                            <a:srgbClr val="000000"/>
                          </a:solidFill>
                          <a:effectLst/>
                          <a:latin typeface="Arial" panose="020B0604020202020204" pitchFamily="34" charset="0"/>
                        </a:rPr>
                        <a:t>funds </a:t>
                      </a:r>
                      <a:r>
                        <a:rPr lang="en-US" sz="1000" b="0" i="0" u="none" strike="noStrike" dirty="0">
                          <a:solidFill>
                            <a:srgbClr val="000000"/>
                          </a:solidFill>
                          <a:effectLst/>
                          <a:latin typeface="Arial" panose="020B0604020202020204" pitchFamily="34" charset="0"/>
                        </a:rPr>
                        <a:t>on construction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2875">
                <a:tc>
                  <a:txBody>
                    <a:bodyPr/>
                    <a:lstStyle/>
                    <a:p>
                      <a:pPr algn="l" fontAlgn="b"/>
                      <a:r>
                        <a:rPr lang="en-US" sz="1000" b="0" i="0" u="none" strike="noStrike" dirty="0" smtClean="0">
                          <a:solidFill>
                            <a:srgbClr val="000000"/>
                          </a:solidFill>
                          <a:effectLst/>
                          <a:latin typeface="Arial" panose="020B0604020202020204" pitchFamily="34" charset="0"/>
                        </a:rPr>
                        <a:t>160-000-4000-730-000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Capital </a:t>
                      </a:r>
                      <a:r>
                        <a:rPr lang="en-US" sz="1000" b="0" i="0" u="none" strike="noStrike" dirty="0" smtClean="0">
                          <a:solidFill>
                            <a:srgbClr val="000000"/>
                          </a:solidFill>
                          <a:effectLst/>
                          <a:latin typeface="Arial" panose="020B0604020202020204" pitchFamily="34" charset="0"/>
                        </a:rPr>
                        <a:t>outlay</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5,000,000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smtClean="0">
                          <a:solidFill>
                            <a:srgbClr val="000000"/>
                          </a:solidFill>
                          <a:effectLst/>
                          <a:latin typeface="Arial" panose="020B0604020202020204" pitchFamily="34" charset="0"/>
                        </a:rPr>
                        <a:t>160-101-0000-000-000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a:t>
                      </a:r>
                      <a:r>
                        <a:rPr lang="en-US" sz="1000" b="0" i="0" u="none" strike="noStrike" dirty="0" smtClean="0">
                          <a:solidFill>
                            <a:srgbClr val="000000"/>
                          </a:solidFill>
                          <a:effectLst/>
                          <a:latin typeface="Arial" panose="020B0604020202020204" pitchFamily="34" charset="0"/>
                        </a:rPr>
                        <a:t>record repayment </a:t>
                      </a:r>
                      <a:r>
                        <a:rPr lang="en-US" sz="1000" b="0" i="0" u="none" strike="noStrike" dirty="0">
                          <a:solidFill>
                            <a:srgbClr val="000000"/>
                          </a:solidFill>
                          <a:effectLst/>
                          <a:latin typeface="Arial" panose="020B0604020202020204" pitchFamily="34" charset="0"/>
                        </a:rPr>
                        <a:t>of </a:t>
                      </a:r>
                      <a:r>
                        <a:rPr lang="en-US" sz="1000" b="0" i="0" u="none" strike="noStrike" dirty="0" smtClean="0">
                          <a:solidFill>
                            <a:srgbClr val="000000"/>
                          </a:solidFill>
                          <a:effectLst/>
                          <a:latin typeface="Arial" panose="020B0604020202020204" pitchFamily="34" charset="0"/>
                        </a:rPr>
                        <a:t>note</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smtClean="0">
                          <a:solidFill>
                            <a:srgbClr val="000000"/>
                          </a:solidFill>
                          <a:effectLst/>
                          <a:latin typeface="Arial" panose="020B0604020202020204" pitchFamily="34" charset="0"/>
                        </a:rPr>
                        <a:t>150-000-5200-840-000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Principal on </a:t>
                      </a:r>
                      <a:r>
                        <a:rPr lang="en-US" sz="1000" b="0" i="0" u="none" strike="noStrike" dirty="0" smtClean="0">
                          <a:solidFill>
                            <a:srgbClr val="000000"/>
                          </a:solidFill>
                          <a:effectLst/>
                          <a:latin typeface="Arial" panose="020B0604020202020204" pitchFamily="34" charset="0"/>
                        </a:rPr>
                        <a:t>debt</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170,000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smtClean="0">
                          <a:solidFill>
                            <a:srgbClr val="000000"/>
                          </a:solidFill>
                          <a:effectLst/>
                          <a:latin typeface="Arial" panose="020B0604020202020204" pitchFamily="34" charset="0"/>
                        </a:rPr>
                        <a:t>150-000-5200-850-000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Interest </a:t>
                      </a:r>
                      <a:r>
                        <a:rPr lang="en-US" sz="1000" b="0" i="0" u="none" strike="noStrike" dirty="0" smtClean="0">
                          <a:solidFill>
                            <a:srgbClr val="000000"/>
                          </a:solidFill>
                          <a:effectLst/>
                          <a:latin typeface="Arial" panose="020B0604020202020204" pitchFamily="34" charset="0"/>
                        </a:rPr>
                        <a:t>on</a:t>
                      </a:r>
                      <a:r>
                        <a:rPr lang="en-US" sz="1000" b="0" i="0" u="none" strike="noStrike" baseline="0" dirty="0" smtClean="0">
                          <a:solidFill>
                            <a:srgbClr val="000000"/>
                          </a:solidFill>
                          <a:effectLst/>
                          <a:latin typeface="Arial" panose="020B0604020202020204" pitchFamily="34" charset="0"/>
                        </a:rPr>
                        <a:t> d</a:t>
                      </a:r>
                      <a:r>
                        <a:rPr lang="en-US" sz="1000" b="0" i="0" u="none" strike="noStrike" dirty="0" smtClean="0">
                          <a:solidFill>
                            <a:srgbClr val="000000"/>
                          </a:solidFill>
                          <a:effectLst/>
                          <a:latin typeface="Arial" panose="020B0604020202020204" pitchFamily="34" charset="0"/>
                        </a:rPr>
                        <a:t>ebt</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30,000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1000" b="0" i="0" u="none" strike="noStrike" dirty="0" smtClean="0">
                          <a:solidFill>
                            <a:srgbClr val="000000"/>
                          </a:solidFill>
                          <a:effectLst/>
                          <a:latin typeface="Arial" panose="020B0604020202020204" pitchFamily="34" charset="0"/>
                        </a:rPr>
                        <a:t>150-101-0000-000-000</a:t>
                      </a:r>
                      <a:endParaRPr lang="en-US" sz="1000" b="0"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200,000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End of Year 3</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capital asset and transfer asset to use</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198-331-0000-000-000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Building and </a:t>
                      </a:r>
                      <a:r>
                        <a:rPr lang="en-US" sz="1000" b="0" i="0" u="none" strike="noStrike" dirty="0" smtClean="0">
                          <a:solidFill>
                            <a:srgbClr val="000000"/>
                          </a:solidFill>
                          <a:effectLst/>
                          <a:latin typeface="Arial" panose="020B0604020202020204" pitchFamily="34" charset="0"/>
                        </a:rPr>
                        <a:t>building </a:t>
                      </a:r>
                      <a:r>
                        <a:rPr lang="en-US" sz="1000" b="0" i="0" u="none" strike="noStrike" dirty="0">
                          <a:solidFill>
                            <a:srgbClr val="000000"/>
                          </a:solidFill>
                          <a:effectLst/>
                          <a:latin typeface="Arial" panose="020B0604020202020204" pitchFamily="34" charset="0"/>
                        </a:rPr>
                        <a:t>i</a:t>
                      </a:r>
                      <a:r>
                        <a:rPr lang="en-US" sz="1000" b="0" i="0" u="none" strike="noStrike" dirty="0" smtClean="0">
                          <a:solidFill>
                            <a:srgbClr val="000000"/>
                          </a:solidFill>
                          <a:effectLst/>
                          <a:latin typeface="Arial" panose="020B0604020202020204" pitchFamily="34" charset="0"/>
                        </a:rPr>
                        <a:t>mprovements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18,000,000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dirty="0">
                          <a:solidFill>
                            <a:srgbClr val="000000"/>
                          </a:solidFill>
                          <a:effectLst/>
                          <a:latin typeface="Arial" panose="020B0604020202020204" pitchFamily="34" charset="0"/>
                        </a:rPr>
                        <a:t>198-351-0000-000-000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Construction in </a:t>
                      </a:r>
                      <a:r>
                        <a:rPr lang="en-US" sz="1000" b="0" i="0" u="none" strike="noStrike" dirty="0" smtClean="0">
                          <a:solidFill>
                            <a:srgbClr val="000000"/>
                          </a:solidFill>
                          <a:effectLst/>
                          <a:latin typeface="Arial" panose="020B0604020202020204" pitchFamily="34" charset="0"/>
                        </a:rPr>
                        <a:t>progress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13,000,000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198-960-0000-000-000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Fund </a:t>
                      </a:r>
                      <a:r>
                        <a:rPr lang="en-US" sz="1000" b="0" i="0" u="none" strike="noStrike" dirty="0" smtClean="0">
                          <a:solidFill>
                            <a:srgbClr val="000000"/>
                          </a:solidFill>
                          <a:effectLst/>
                          <a:latin typeface="Arial" panose="020B0604020202020204" pitchFamily="34" charset="0"/>
                        </a:rPr>
                        <a:t>balance </a:t>
                      </a:r>
                      <a:r>
                        <a:rPr lang="en-US" sz="1000" b="0" i="0" u="none" strike="noStrike" dirty="0">
                          <a:solidFill>
                            <a:srgbClr val="000000"/>
                          </a:solidFill>
                          <a:effectLst/>
                          <a:latin typeface="Arial" panose="020B0604020202020204" pitchFamily="34" charset="0"/>
                        </a:rPr>
                        <a:t>r</a:t>
                      </a:r>
                      <a:r>
                        <a:rPr lang="en-US" sz="1000" b="0" i="0" u="none" strike="noStrike" dirty="0" smtClean="0">
                          <a:solidFill>
                            <a:srgbClr val="000000"/>
                          </a:solidFill>
                          <a:effectLst/>
                          <a:latin typeface="Arial" panose="020B0604020202020204" pitchFamily="34" charset="0"/>
                        </a:rPr>
                        <a:t>eserve </a:t>
                      </a:r>
                      <a:r>
                        <a:rPr lang="en-US" sz="1000" b="0" i="0" u="none" strike="noStrike" dirty="0">
                          <a:solidFill>
                            <a:srgbClr val="000000"/>
                          </a:solidFill>
                          <a:effectLst/>
                          <a:latin typeface="Arial" panose="020B0604020202020204" pitchFamily="34" charset="0"/>
                        </a:rPr>
                        <a:t>for </a:t>
                      </a:r>
                      <a:r>
                        <a:rPr lang="en-US" sz="1000" b="0" i="0" u="none" strike="noStrike" dirty="0" smtClean="0">
                          <a:solidFill>
                            <a:srgbClr val="000000"/>
                          </a:solidFill>
                          <a:effectLst/>
                          <a:latin typeface="Arial" panose="020B0604020202020204" pitchFamily="34" charset="0"/>
                        </a:rPr>
                        <a:t>non-current </a:t>
                      </a:r>
                      <a:r>
                        <a:rPr lang="en-US" sz="1000" b="0" i="0" u="none" strike="noStrike" dirty="0">
                          <a:solidFill>
                            <a:srgbClr val="000000"/>
                          </a:solidFill>
                          <a:effectLst/>
                          <a:latin typeface="Arial" panose="020B0604020202020204" pitchFamily="34" charset="0"/>
                        </a:rPr>
                        <a:t>a</a:t>
                      </a:r>
                      <a:r>
                        <a:rPr lang="en-US" sz="1000" b="0" i="0" u="none" strike="noStrike" dirty="0" smtClean="0">
                          <a:solidFill>
                            <a:srgbClr val="000000"/>
                          </a:solidFill>
                          <a:effectLst/>
                          <a:latin typeface="Arial" panose="020B0604020202020204" pitchFamily="34" charset="0"/>
                        </a:rPr>
                        <a:t>ssets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payments on long term debt</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199-720-0000-000-000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smtClean="0">
                          <a:solidFill>
                            <a:srgbClr val="000000"/>
                          </a:solidFill>
                          <a:effectLst/>
                          <a:latin typeface="Arial" panose="020B0604020202020204" pitchFamily="34" charset="0"/>
                        </a:rPr>
                        <a:t>Bonds payable</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170,000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199-960-0000-000-000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Fund </a:t>
                      </a:r>
                      <a:r>
                        <a:rPr lang="en-US" sz="1000" b="0" i="0" u="none" strike="noStrike" dirty="0" smtClean="0">
                          <a:solidFill>
                            <a:srgbClr val="000000"/>
                          </a:solidFill>
                          <a:effectLst/>
                          <a:latin typeface="Arial" panose="020B0604020202020204" pitchFamily="34" charset="0"/>
                        </a:rPr>
                        <a:t>balance </a:t>
                      </a:r>
                      <a:r>
                        <a:rPr lang="en-US" sz="1000" b="0" i="0" u="none" strike="noStrike" dirty="0">
                          <a:solidFill>
                            <a:srgbClr val="000000"/>
                          </a:solidFill>
                          <a:effectLst/>
                          <a:latin typeface="Arial" panose="020B0604020202020204" pitchFamily="34" charset="0"/>
                        </a:rPr>
                        <a:t>r</a:t>
                      </a:r>
                      <a:r>
                        <a:rPr lang="en-US" sz="1000" b="0" i="0" u="none" strike="noStrike" dirty="0" smtClean="0">
                          <a:solidFill>
                            <a:srgbClr val="000000"/>
                          </a:solidFill>
                          <a:effectLst/>
                          <a:latin typeface="Arial" panose="020B0604020202020204" pitchFamily="34" charset="0"/>
                        </a:rPr>
                        <a:t>eserve </a:t>
                      </a:r>
                      <a:r>
                        <a:rPr lang="en-US" sz="1000" b="0" i="0" u="none" strike="noStrike" dirty="0">
                          <a:solidFill>
                            <a:srgbClr val="000000"/>
                          </a:solidFill>
                          <a:effectLst/>
                          <a:latin typeface="Arial" panose="020B0604020202020204" pitchFamily="34" charset="0"/>
                        </a:rPr>
                        <a:t>for </a:t>
                      </a:r>
                      <a:r>
                        <a:rPr lang="en-US" sz="1000" b="0" i="0" u="none" strike="noStrike" dirty="0" smtClean="0">
                          <a:solidFill>
                            <a:srgbClr val="000000"/>
                          </a:solidFill>
                          <a:effectLst/>
                          <a:latin typeface="Arial" panose="020B0604020202020204" pitchFamily="34" charset="0"/>
                        </a:rPr>
                        <a:t>non-current </a:t>
                      </a:r>
                      <a:r>
                        <a:rPr lang="en-US" sz="1000" b="0" i="0" u="none" strike="noStrike" dirty="0">
                          <a:solidFill>
                            <a:srgbClr val="000000"/>
                          </a:solidFill>
                          <a:effectLst/>
                          <a:latin typeface="Arial" panose="020B0604020202020204" pitchFamily="34" charset="0"/>
                        </a:rPr>
                        <a:t>a</a:t>
                      </a:r>
                      <a:r>
                        <a:rPr lang="en-US" sz="1000" b="0" i="0" u="none" strike="noStrike" dirty="0" smtClean="0">
                          <a:solidFill>
                            <a:srgbClr val="000000"/>
                          </a:solidFill>
                          <a:effectLst/>
                          <a:latin typeface="Arial" panose="020B0604020202020204" pitchFamily="34" charset="0"/>
                        </a:rPr>
                        <a:t>ssets</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170,000.00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current portion of long term debt</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42875">
                <a:tc>
                  <a:txBody>
                    <a:bodyPr/>
                    <a:lstStyle/>
                    <a:p>
                      <a:pPr algn="l" fontAlgn="b"/>
                      <a:r>
                        <a:rPr lang="en-US" sz="1000" b="0" i="0" u="none" strike="noStrike">
                          <a:solidFill>
                            <a:srgbClr val="000000"/>
                          </a:solidFill>
                          <a:effectLst/>
                          <a:latin typeface="Arial" panose="020B0604020202020204" pitchFamily="34" charset="0"/>
                        </a:rPr>
                        <a:t>199-650-0000-000-000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smtClean="0">
                          <a:solidFill>
                            <a:srgbClr val="000000"/>
                          </a:solidFill>
                          <a:effectLst/>
                          <a:latin typeface="Arial" panose="020B0604020202020204" pitchFamily="34" charset="0"/>
                        </a:rPr>
                        <a:t>Bonds payable </a:t>
                      </a:r>
                      <a:r>
                        <a:rPr lang="en-US" sz="1000" b="0" i="0" u="none" strike="noStrike" dirty="0">
                          <a:solidFill>
                            <a:srgbClr val="000000"/>
                          </a:solidFill>
                          <a:effectLst/>
                          <a:latin typeface="Arial" panose="020B0604020202020204" pitchFamily="34" charset="0"/>
                        </a:rPr>
                        <a:t>c</a:t>
                      </a:r>
                      <a:r>
                        <a:rPr lang="en-US" sz="1000" b="0" i="0" u="none" strike="noStrike" dirty="0" smtClean="0">
                          <a:solidFill>
                            <a:srgbClr val="000000"/>
                          </a:solidFill>
                          <a:effectLst/>
                          <a:latin typeface="Arial" panose="020B0604020202020204" pitchFamily="34" charset="0"/>
                        </a:rPr>
                        <a:t>urrent</a:t>
                      </a:r>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170,000 </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1000" b="0" i="0" u="none" strike="noStrike">
                          <a:solidFill>
                            <a:srgbClr val="000000"/>
                          </a:solidFill>
                          <a:effectLst/>
                          <a:latin typeface="Arial" panose="020B0604020202020204" pitchFamily="34" charset="0"/>
                        </a:rPr>
                        <a:t>199-720-0000-000-000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effectLst/>
                          <a:latin typeface="Arial" panose="020B0604020202020204" pitchFamily="34" charset="0"/>
                        </a:rPr>
                        <a:t>Bonds payable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170,000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520165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ea typeface="ＭＳ Ｐゴシック" pitchFamily="34" charset="-128"/>
              </a:rPr>
              <a:t>Questions?</a:t>
            </a:r>
          </a:p>
        </p:txBody>
      </p:sp>
      <p:sp>
        <p:nvSpPr>
          <p:cNvPr id="6147" name="Rectangle 3"/>
          <p:cNvSpPr>
            <a:spLocks noGrp="1" noChangeArrowheads="1"/>
          </p:cNvSpPr>
          <p:nvPr>
            <p:ph type="body" idx="1"/>
          </p:nvPr>
        </p:nvSpPr>
        <p:spPr/>
        <p:txBody>
          <a:bodyPr/>
          <a:lstStyle/>
          <a:p>
            <a:pPr>
              <a:buClr>
                <a:srgbClr val="125EB2"/>
              </a:buClr>
            </a:pPr>
            <a:r>
              <a:rPr lang="en-US" altLang="en-US" sz="2000" dirty="0" smtClean="0">
                <a:ea typeface="ＭＳ Ｐゴシック" pitchFamily="34" charset="-128"/>
              </a:rPr>
              <a:t>Contact Information</a:t>
            </a:r>
          </a:p>
          <a:p>
            <a:r>
              <a:rPr lang="en-US" sz="2000" b="1" dirty="0"/>
              <a:t>Anthony B Gerharz, CPA</a:t>
            </a:r>
            <a:r>
              <a:rPr lang="en-US" sz="2000" dirty="0"/>
              <a:t> | </a:t>
            </a:r>
            <a:r>
              <a:rPr lang="en-US" sz="2000" b="1" dirty="0"/>
              <a:t>Manager</a:t>
            </a:r>
            <a:r>
              <a:rPr lang="en-US" sz="2000" dirty="0"/>
              <a:t> | </a:t>
            </a:r>
            <a:r>
              <a:rPr lang="en-US" sz="2000" b="1" dirty="0"/>
              <a:t>Wipfli LLP</a:t>
            </a:r>
            <a:r>
              <a:rPr lang="en-US" sz="2000" dirty="0"/>
              <a:t> </a:t>
            </a:r>
          </a:p>
          <a:p>
            <a:r>
              <a:rPr lang="en-US" sz="2000" dirty="0"/>
              <a:t>Direct: 406.206.3591 | Office: </a:t>
            </a:r>
            <a:r>
              <a:rPr lang="en-US" sz="2000" dirty="0" smtClean="0"/>
              <a:t>406.248.1681</a:t>
            </a:r>
          </a:p>
          <a:p>
            <a:r>
              <a:rPr lang="en-US" sz="2000" dirty="0" smtClean="0"/>
              <a:t>Email: </a:t>
            </a:r>
            <a:r>
              <a:rPr lang="en-US" sz="2000" dirty="0" smtClean="0">
                <a:hlinkClick r:id="rId3"/>
              </a:rPr>
              <a:t>tgerharz@wipfli.com</a:t>
            </a:r>
            <a:r>
              <a:rPr lang="en-US" sz="2000" dirty="0" smtClean="0"/>
              <a:t>  </a:t>
            </a:r>
            <a:r>
              <a:rPr lang="en-US" sz="2000" dirty="0"/>
              <a:t/>
            </a:r>
            <a:br>
              <a:rPr lang="en-US" sz="2000" dirty="0"/>
            </a:br>
            <a:endParaRPr lang="en-US" sz="800" dirty="0"/>
          </a:p>
          <a:p>
            <a:pPr marL="1714500" lvl="2" indent="-342900">
              <a:buClr>
                <a:srgbClr val="125EB2"/>
              </a:buClr>
              <a:buFontTx/>
              <a:buChar char="-"/>
            </a:pPr>
            <a:endParaRPr lang="en-US" sz="650" dirty="0" smtClean="0"/>
          </a:p>
          <a:p>
            <a:pPr marL="1257300" lvl="1" indent="-342900">
              <a:buClr>
                <a:srgbClr val="125EB2"/>
              </a:buClr>
              <a:buFontTx/>
              <a:buChar char="-"/>
            </a:pPr>
            <a:endParaRPr lang="en-US" sz="1050" dirty="0"/>
          </a:p>
          <a:p>
            <a:pPr marL="1714500" lvl="2" indent="-342900">
              <a:buClr>
                <a:srgbClr val="125EB2"/>
              </a:buClr>
              <a:buFontTx/>
              <a:buChar char="-"/>
            </a:pPr>
            <a:endParaRPr lang="en-US" sz="800" dirty="0"/>
          </a:p>
          <a:p>
            <a:pPr marL="1257300" lvl="1" indent="-342900">
              <a:buClr>
                <a:srgbClr val="125EB2"/>
              </a:buClr>
              <a:buFontTx/>
              <a:buChar char="-"/>
            </a:pPr>
            <a:endParaRPr lang="en-US" sz="1600" dirty="0"/>
          </a:p>
          <a:p>
            <a:pPr marL="1714500" lvl="2" indent="-342900">
              <a:buClr>
                <a:srgbClr val="125EB2"/>
              </a:buClr>
              <a:buFontTx/>
              <a:buChar char="-"/>
            </a:pPr>
            <a:endParaRPr lang="en-US" sz="1400" dirty="0" smtClean="0">
              <a:ea typeface="ＭＳ Ｐゴシック" pitchFamily="34" charset="-128"/>
              <a:sym typeface="Wingdings" panose="05000000000000000000" pitchFamily="2" charset="2"/>
            </a:endParaRPr>
          </a:p>
          <a:p>
            <a:pPr>
              <a:buClr>
                <a:srgbClr val="125EB2"/>
              </a:buClr>
            </a:pPr>
            <a:endParaRPr lang="en-US" sz="1000" dirty="0"/>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19</a:t>
            </a:fld>
            <a:endParaRPr lang="en-US" altLang="en-US" sz="1000" smtClean="0">
              <a:solidFill>
                <a:srgbClr val="000000"/>
              </a:solidFill>
            </a:endParaRPr>
          </a:p>
        </p:txBody>
      </p:sp>
    </p:spTree>
    <p:extLst>
      <p:ext uri="{BB962C8B-B14F-4D97-AF65-F5344CB8AC3E}">
        <p14:creationId xmlns:p14="http://schemas.microsoft.com/office/powerpoint/2010/main" val="299032696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Materials/Disclaimer</a:t>
            </a:r>
          </a:p>
        </p:txBody>
      </p:sp>
      <p:sp>
        <p:nvSpPr>
          <p:cNvPr id="2" name="Content Placeholder 1"/>
          <p:cNvSpPr>
            <a:spLocks noGrp="1"/>
          </p:cNvSpPr>
          <p:nvPr>
            <p:ph idx="1"/>
          </p:nvPr>
        </p:nvSpPr>
        <p:spPr>
          <a:xfrm>
            <a:off x="95054" y="990600"/>
            <a:ext cx="8820346" cy="4953000"/>
          </a:xfrm>
        </p:spPr>
        <p:txBody>
          <a:bodyPr/>
          <a:lstStyle/>
          <a:p>
            <a:pPr marL="0" indent="0"/>
            <a:r>
              <a:rPr lang="en-US" dirty="0" smtClean="0"/>
              <a:t>Please </a:t>
            </a:r>
            <a:r>
              <a:rPr lang="en-US" dirty="0"/>
              <a:t>note that these materials are incomplete without the accompanying oral comments by the trainer(s). </a:t>
            </a:r>
            <a:endParaRPr lang="en-US" dirty="0" smtClean="0"/>
          </a:p>
          <a:p>
            <a:pPr marL="0" indent="0"/>
            <a:endParaRPr lang="en-US" dirty="0" smtClean="0"/>
          </a:p>
          <a:p>
            <a:pPr marL="0" indent="0"/>
            <a:r>
              <a:rPr lang="en-US" dirty="0" smtClean="0"/>
              <a:t>These </a:t>
            </a:r>
            <a:r>
              <a:rPr lang="en-US" dirty="0"/>
              <a:t>materials are informational and educational in nature and represent the speakers' own views. These materials are for the purchasing agency’s use only and not for distribution outside of the agency or publishing on a public website.</a:t>
            </a:r>
          </a:p>
          <a:p>
            <a:pPr algn="ctr"/>
            <a:r>
              <a:rPr lang="en-US" sz="3600" dirty="0" smtClean="0"/>
              <a:t>    </a:t>
            </a:r>
            <a:endParaRPr lang="en-US" sz="3600" dirty="0"/>
          </a:p>
        </p:txBody>
      </p:sp>
      <p:sp>
        <p:nvSpPr>
          <p:cNvPr id="410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1000"/>
              </a:spcAft>
              <a:buClr>
                <a:schemeClr val="bg2"/>
              </a:buClr>
              <a:buSzPct val="75000"/>
              <a:buFont typeface="Arial" pitchFamily="34" charset="0"/>
              <a:defRPr sz="3200">
                <a:solidFill>
                  <a:schemeClr val="bg2"/>
                </a:solidFill>
                <a:latin typeface="Arial" pitchFamily="34" charset="0"/>
                <a:ea typeface="ＭＳ Ｐゴシック" pitchFamily="34" charset="-128"/>
              </a:defRPr>
            </a:lvl1pPr>
            <a:lvl2pPr marL="742950" indent="-285750" eaLnBrk="0" hangingPunct="0">
              <a:lnSpc>
                <a:spcPct val="95000"/>
              </a:lnSpc>
              <a:spcBef>
                <a:spcPts val="25"/>
              </a:spcBef>
              <a:spcAft>
                <a:spcPts val="1200"/>
              </a:spcAft>
              <a:buClr>
                <a:schemeClr val="bg2"/>
              </a:buClr>
              <a:buSzPct val="100000"/>
              <a:buFont typeface="Arial" pitchFamily="34" charset="0"/>
              <a:buChar char="•"/>
              <a:defRPr sz="2800">
                <a:solidFill>
                  <a:schemeClr val="bg2"/>
                </a:solidFill>
                <a:latin typeface="Arial" pitchFamily="34" charset="0"/>
                <a:ea typeface="ＭＳ Ｐゴシック" pitchFamily="34" charset="-128"/>
              </a:defRPr>
            </a:lvl2pPr>
            <a:lvl3pPr marL="1143000" indent="-228600" eaLnBrk="0" hangingPunct="0">
              <a:lnSpc>
                <a:spcPct val="95000"/>
              </a:lnSpc>
              <a:spcBef>
                <a:spcPts val="25"/>
              </a:spcBef>
              <a:spcAft>
                <a:spcPts val="1200"/>
              </a:spcAft>
              <a:buClr>
                <a:schemeClr val="bg2"/>
              </a:buClr>
              <a:buFont typeface="Arial" pitchFamily="34" charset="0"/>
              <a:buChar char="–"/>
              <a:defRPr sz="2400">
                <a:solidFill>
                  <a:schemeClr val="bg2"/>
                </a:solidFill>
                <a:latin typeface="Arial" pitchFamily="34" charset="0"/>
                <a:ea typeface="ＭＳ Ｐゴシック" pitchFamily="34" charset="-128"/>
              </a:defRPr>
            </a:lvl3pPr>
            <a:lvl4pPr marL="1600200" indent="-228600" eaLnBrk="0" hangingPunct="0">
              <a:lnSpc>
                <a:spcPct val="95000"/>
              </a:lnSpc>
              <a:spcBef>
                <a:spcPts val="25"/>
              </a:spcBef>
              <a:spcAft>
                <a:spcPts val="1200"/>
              </a:spcAft>
              <a:buClr>
                <a:schemeClr val="bg2"/>
              </a:buClr>
              <a:buFont typeface="Arial" pitchFamily="34" charset="0"/>
              <a:buChar char="•"/>
              <a:defRPr sz="2000">
                <a:solidFill>
                  <a:schemeClr val="bg2"/>
                </a:solidFill>
                <a:latin typeface="Arial" pitchFamily="34" charset="0"/>
                <a:ea typeface="ＭＳ Ｐゴシック" pitchFamily="34" charset="-128"/>
              </a:defRPr>
            </a:lvl4pPr>
            <a:lvl5pPr marL="2057400" indent="-228600" eaLnBrk="0"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5pPr>
            <a:lvl6pPr marL="25146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6pPr>
            <a:lvl7pPr marL="29718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7pPr>
            <a:lvl8pPr marL="34290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8pPr>
            <a:lvl9pPr marL="38862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9pPr>
          </a:lstStyle>
          <a:p>
            <a:pPr eaLnBrk="1" hangingPunct="1">
              <a:lnSpc>
                <a:spcPct val="100000"/>
              </a:lnSpc>
              <a:spcBef>
                <a:spcPct val="0"/>
              </a:spcBef>
              <a:spcAft>
                <a:spcPct val="0"/>
              </a:spcAft>
              <a:buClrTx/>
              <a:buSzTx/>
              <a:buFontTx/>
              <a:buNone/>
            </a:pPr>
            <a:fld id="{2BD38CAB-7849-41CE-A2F2-495A19B2B64B}" type="slidenum">
              <a:rPr lang="en-US" altLang="en-US" sz="1000" smtClean="0">
                <a:solidFill>
                  <a:srgbClr val="000000"/>
                </a:solidFill>
              </a:rPr>
              <a:pPr eaLnBrk="1" hangingPunct="1">
                <a:lnSpc>
                  <a:spcPct val="100000"/>
                </a:lnSpc>
                <a:spcBef>
                  <a:spcPct val="0"/>
                </a:spcBef>
                <a:spcAft>
                  <a:spcPct val="0"/>
                </a:spcAft>
                <a:buClrTx/>
                <a:buSzTx/>
                <a:buFontTx/>
                <a:buNone/>
              </a:pPr>
              <a:t>2</a:t>
            </a:fld>
            <a:endParaRPr lang="en-US" altLang="en-US" sz="1000" dirty="0" smtClean="0">
              <a:solidFill>
                <a:srgbClr val="000000"/>
              </a:solidFill>
            </a:endParaRPr>
          </a:p>
        </p:txBody>
      </p:sp>
    </p:spTree>
    <p:extLst>
      <p:ext uri="{BB962C8B-B14F-4D97-AF65-F5344CB8AC3E}">
        <p14:creationId xmlns:p14="http://schemas.microsoft.com/office/powerpoint/2010/main" val="145131498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ea typeface="ＭＳ Ｐゴシック" pitchFamily="34" charset="-128"/>
              </a:rPr>
              <a:t>Outline</a:t>
            </a:r>
          </a:p>
        </p:txBody>
      </p:sp>
      <p:sp>
        <p:nvSpPr>
          <p:cNvPr id="6147" name="Rectangle 3"/>
          <p:cNvSpPr>
            <a:spLocks noGrp="1" noChangeArrowheads="1"/>
          </p:cNvSpPr>
          <p:nvPr>
            <p:ph type="body" idx="1"/>
          </p:nvPr>
        </p:nvSpPr>
        <p:spPr/>
        <p:txBody>
          <a:bodyPr/>
          <a:lstStyle/>
          <a:p>
            <a:pPr>
              <a:buClr>
                <a:srgbClr val="125EB2"/>
              </a:buClr>
              <a:buSzPct val="100000"/>
              <a:buFont typeface="Wingdings" pitchFamily="2" charset="2"/>
              <a:buNone/>
            </a:pPr>
            <a:r>
              <a:rPr lang="en-US" altLang="en-US" sz="2500" dirty="0" smtClean="0">
                <a:ea typeface="ＭＳ Ｐゴシック" pitchFamily="34" charset="-128"/>
              </a:rPr>
              <a:t>After today’s session you will have a better understanding the following</a:t>
            </a:r>
          </a:p>
          <a:p>
            <a:pPr marL="342900" indent="-342900">
              <a:buClr>
                <a:srgbClr val="125EB2"/>
              </a:buClr>
              <a:buSzPct val="100000"/>
              <a:buFontTx/>
              <a:buChar char="-"/>
            </a:pPr>
            <a:r>
              <a:rPr lang="en-US" altLang="en-US" sz="2400" dirty="0" smtClean="0">
                <a:ea typeface="ＭＳ Ｐゴシック" pitchFamily="34" charset="-128"/>
              </a:rPr>
              <a:t>Governmental activity vs. </a:t>
            </a:r>
            <a:r>
              <a:rPr lang="en-US" altLang="en-US" sz="2400" dirty="0">
                <a:ea typeface="ＭＳ Ｐゴシック" pitchFamily="34" charset="-128"/>
              </a:rPr>
              <a:t>g</a:t>
            </a:r>
            <a:r>
              <a:rPr lang="en-US" altLang="en-US" sz="2400" dirty="0" smtClean="0">
                <a:ea typeface="ＭＳ Ｐゴシック" pitchFamily="34" charset="-128"/>
              </a:rPr>
              <a:t>overnmental fund accounting for capital projects.</a:t>
            </a:r>
          </a:p>
          <a:p>
            <a:pPr marL="342900" indent="-342900">
              <a:buClr>
                <a:srgbClr val="125EB2"/>
              </a:buClr>
              <a:buSzPct val="100000"/>
              <a:buFontTx/>
              <a:buChar char="-"/>
            </a:pPr>
            <a:r>
              <a:rPr lang="en-US" altLang="en-US" sz="2400" dirty="0">
                <a:ea typeface="ＭＳ Ｐゴシック" pitchFamily="34" charset="-128"/>
              </a:rPr>
              <a:t>C</a:t>
            </a:r>
            <a:r>
              <a:rPr lang="en-US" altLang="en-US" sz="2400" dirty="0" smtClean="0">
                <a:ea typeface="ＭＳ Ｐゴシック" pitchFamily="34" charset="-128"/>
              </a:rPr>
              <a:t>ost that should </a:t>
            </a:r>
            <a:r>
              <a:rPr lang="en-US" altLang="en-US" sz="2400" dirty="0">
                <a:ea typeface="ＭＳ Ｐゴシック" pitchFamily="34" charset="-128"/>
              </a:rPr>
              <a:t>be included in capital </a:t>
            </a:r>
            <a:r>
              <a:rPr lang="en-US" altLang="en-US" sz="2400" dirty="0" smtClean="0">
                <a:ea typeface="ＭＳ Ｐゴシック" pitchFamily="34" charset="-128"/>
              </a:rPr>
              <a:t>projects. </a:t>
            </a:r>
          </a:p>
          <a:p>
            <a:pPr marL="342900" indent="-342900">
              <a:buClr>
                <a:srgbClr val="125EB2"/>
              </a:buClr>
              <a:buSzPct val="100000"/>
              <a:buFontTx/>
              <a:buChar char="-"/>
            </a:pPr>
            <a:r>
              <a:rPr lang="en-US" altLang="en-US" sz="2400" dirty="0" smtClean="0">
                <a:ea typeface="ＭＳ Ｐゴシック" pitchFamily="34" charset="-128"/>
              </a:rPr>
              <a:t>The </a:t>
            </a:r>
            <a:r>
              <a:rPr lang="en-US" altLang="en-US" sz="2400" dirty="0">
                <a:ea typeface="ＭＳ Ｐゴシック" pitchFamily="34" charset="-128"/>
              </a:rPr>
              <a:t>information </a:t>
            </a:r>
            <a:r>
              <a:rPr lang="en-US" altLang="en-US" sz="2400" dirty="0" smtClean="0">
                <a:ea typeface="ＭＳ Ｐゴシック" pitchFamily="34" charset="-128"/>
              </a:rPr>
              <a:t>that should </a:t>
            </a:r>
            <a:r>
              <a:rPr lang="en-US" altLang="en-US" sz="2400" dirty="0">
                <a:ea typeface="ＭＳ Ｐゴシック" pitchFamily="34" charset="-128"/>
              </a:rPr>
              <a:t>be provided to the </a:t>
            </a:r>
            <a:r>
              <a:rPr lang="en-US" altLang="en-US" sz="2400" dirty="0" smtClean="0">
                <a:ea typeface="ＭＳ Ｐゴシック" pitchFamily="34" charset="-128"/>
              </a:rPr>
              <a:t>auditors.</a:t>
            </a:r>
          </a:p>
          <a:p>
            <a:pPr marL="342900" indent="-342900">
              <a:buClr>
                <a:srgbClr val="125EB2"/>
              </a:buClr>
              <a:buSzPct val="100000"/>
              <a:buFontTx/>
              <a:buChar char="-"/>
            </a:pPr>
            <a:r>
              <a:rPr lang="en-US" altLang="en-US" sz="2400" dirty="0" smtClean="0">
                <a:ea typeface="ＭＳ Ｐゴシック" pitchFamily="34" charset="-128"/>
              </a:rPr>
              <a:t>The accounts and entries that will need to be made. </a:t>
            </a:r>
          </a:p>
          <a:p>
            <a:pPr marL="1257300" lvl="1" indent="-342900">
              <a:buClr>
                <a:srgbClr val="125EB2"/>
              </a:buClr>
              <a:buFontTx/>
              <a:buChar char="-"/>
            </a:pPr>
            <a:r>
              <a:rPr lang="en-US" altLang="en-US" sz="2000" dirty="0" smtClean="0">
                <a:ea typeface="ＭＳ Ｐゴシック" pitchFamily="34" charset="-128"/>
              </a:rPr>
              <a:t>A walk through of an illustrative example of a project. </a:t>
            </a:r>
          </a:p>
          <a:p>
            <a:pPr marL="1479550" lvl="1">
              <a:buClr>
                <a:srgbClr val="125EB2"/>
              </a:buClr>
              <a:buFont typeface="Arial" panose="020B0604020202020204" pitchFamily="34" charset="0"/>
              <a:buChar char="•"/>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3</a:t>
            </a:fld>
            <a:endParaRPr lang="en-US" altLang="en-US" sz="1000" smtClean="0">
              <a:solidFill>
                <a:srgbClr val="00000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Governmental Activities vs. Governmental Funds</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800" dirty="0" smtClean="0">
                <a:ea typeface="ＭＳ Ｐゴシック" pitchFamily="34" charset="-128"/>
              </a:rPr>
              <a:t>Governmental Activities:</a:t>
            </a:r>
          </a:p>
          <a:p>
            <a:pPr>
              <a:buClr>
                <a:srgbClr val="125EB2"/>
              </a:buClr>
              <a:buSzPct val="100000"/>
            </a:pPr>
            <a:r>
              <a:rPr lang="en-US" altLang="en-US" sz="2000" dirty="0" smtClean="0">
                <a:ea typeface="ＭＳ Ｐゴシック" pitchFamily="34" charset="-128"/>
              </a:rPr>
              <a:t>Use </a:t>
            </a:r>
            <a:r>
              <a:rPr lang="en-US" altLang="en-US" sz="2000" dirty="0">
                <a:ea typeface="ＭＳ Ｐゴシック" pitchFamily="34" charset="-128"/>
              </a:rPr>
              <a:t>the economic resources measurement focus and the </a:t>
            </a:r>
            <a:r>
              <a:rPr lang="en-US" altLang="en-US" sz="2000" u="sng" dirty="0">
                <a:ea typeface="ＭＳ Ｐゴシック" pitchFamily="34" charset="-128"/>
              </a:rPr>
              <a:t>accrual basis</a:t>
            </a:r>
            <a:r>
              <a:rPr lang="en-US" altLang="en-US" sz="2000" dirty="0">
                <a:ea typeface="ＭＳ Ｐゴシック" pitchFamily="34" charset="-128"/>
              </a:rPr>
              <a:t> of accounting, </a:t>
            </a:r>
            <a:r>
              <a:rPr lang="en-US" altLang="en-US" sz="2000" dirty="0" smtClean="0">
                <a:ea typeface="ＭＳ Ｐゴシック" pitchFamily="34" charset="-128"/>
              </a:rPr>
              <a:t>and </a:t>
            </a:r>
            <a:r>
              <a:rPr lang="en-US" altLang="en-US" sz="2000" dirty="0">
                <a:ea typeface="ＭＳ Ｐゴシック" pitchFamily="34" charset="-128"/>
              </a:rPr>
              <a:t>report all of the assets, liabilities, revenues, expenses, and gains and losses of the government. </a:t>
            </a:r>
            <a:endParaRPr lang="en-US" altLang="en-US" sz="2000" dirty="0" smtClean="0">
              <a:ea typeface="ＭＳ Ｐゴシック" pitchFamily="34" charset="-128"/>
            </a:endParaRPr>
          </a:p>
          <a:p>
            <a:pPr marL="914400" indent="-230188">
              <a:buClr>
                <a:srgbClr val="125EB2"/>
              </a:buClr>
              <a:buSzPct val="100000"/>
              <a:buFont typeface="Wingdings" panose="05000000000000000000" pitchFamily="2" charset="2"/>
              <a:buChar char="§"/>
              <a:tabLst>
                <a:tab pos="914400" algn="l"/>
              </a:tabLst>
            </a:pPr>
            <a:r>
              <a:rPr lang="en-US" altLang="en-US" sz="1600" dirty="0" smtClean="0">
                <a:ea typeface="ＭＳ Ｐゴシック" pitchFamily="34" charset="-128"/>
              </a:rPr>
              <a:t>Capitalize and depreciate fixed asset additions.</a:t>
            </a:r>
          </a:p>
          <a:p>
            <a:pPr marL="1828800" lvl="1" indent="-230188">
              <a:buClr>
                <a:srgbClr val="125EB2"/>
              </a:buClr>
              <a:buFont typeface="Wingdings" panose="05000000000000000000" pitchFamily="2" charset="2"/>
              <a:buChar char="§"/>
              <a:tabLst>
                <a:tab pos="914400" algn="l"/>
              </a:tabLst>
            </a:pPr>
            <a:r>
              <a:rPr lang="en-US" altLang="en-US" sz="1200" dirty="0" smtClean="0">
                <a:ea typeface="ＭＳ Ｐゴシック" pitchFamily="34" charset="-128"/>
              </a:rPr>
              <a:t>Construction in progress is not capitalized until asset is placed in service. </a:t>
            </a:r>
          </a:p>
          <a:p>
            <a:pPr marL="914400" indent="-230188">
              <a:buClr>
                <a:srgbClr val="125EB2"/>
              </a:buClr>
              <a:buSzPct val="100000"/>
              <a:buFont typeface="Wingdings" panose="05000000000000000000" pitchFamily="2" charset="2"/>
              <a:buChar char="§"/>
              <a:tabLst>
                <a:tab pos="914400" algn="l"/>
              </a:tabLst>
            </a:pPr>
            <a:r>
              <a:rPr lang="en-US" altLang="en-US" sz="1600" dirty="0" smtClean="0">
                <a:ea typeface="ＭＳ Ｐゴシック" pitchFamily="34" charset="-128"/>
              </a:rPr>
              <a:t>Record long term debt, payments reduce debt by principal. </a:t>
            </a:r>
          </a:p>
          <a:p>
            <a:pPr marL="914400" indent="-230188">
              <a:buClr>
                <a:srgbClr val="125EB2"/>
              </a:buClr>
              <a:buSzPct val="100000"/>
              <a:buFont typeface="Wingdings" panose="05000000000000000000" pitchFamily="2" charset="2"/>
              <a:buChar char="§"/>
              <a:tabLst>
                <a:tab pos="914400" algn="l"/>
              </a:tabLst>
            </a:pPr>
            <a:r>
              <a:rPr lang="en-US" altLang="en-US" sz="1600" dirty="0">
                <a:ea typeface="ＭＳ Ｐゴシック" pitchFamily="34" charset="-128"/>
              </a:rPr>
              <a:t>S</a:t>
            </a:r>
            <a:r>
              <a:rPr lang="en-US" altLang="en-US" sz="1600" dirty="0" smtClean="0">
                <a:ea typeface="ＭＳ Ｐゴシック" pitchFamily="34" charset="-128"/>
              </a:rPr>
              <a:t>ame focus that business and enterprise funds will use. </a:t>
            </a:r>
          </a:p>
          <a:p>
            <a:pPr>
              <a:buClr>
                <a:srgbClr val="125EB2"/>
              </a:buClr>
              <a:buSzPct val="100000"/>
            </a:pPr>
            <a:r>
              <a:rPr lang="en-US" altLang="en-US" sz="2800" dirty="0" smtClean="0">
                <a:ea typeface="ＭＳ Ｐゴシック" pitchFamily="34" charset="-128"/>
              </a:rPr>
              <a:t>Governmental Funds:</a:t>
            </a:r>
          </a:p>
          <a:p>
            <a:pPr>
              <a:buClr>
                <a:srgbClr val="125EB2"/>
              </a:buClr>
              <a:buSzPct val="100000"/>
            </a:pPr>
            <a:r>
              <a:rPr lang="en-US" altLang="en-US" sz="2000" dirty="0" smtClean="0">
                <a:ea typeface="ＭＳ Ｐゴシック" pitchFamily="34" charset="-128"/>
              </a:rPr>
              <a:t>Use </a:t>
            </a:r>
            <a:r>
              <a:rPr lang="en-US" altLang="en-US" sz="2000" dirty="0">
                <a:ea typeface="ＭＳ Ｐゴシック" pitchFamily="34" charset="-128"/>
              </a:rPr>
              <a:t>the current financial resources measurement focus and the </a:t>
            </a:r>
            <a:r>
              <a:rPr lang="en-US" altLang="en-US" sz="2000" u="sng" dirty="0">
                <a:ea typeface="ＭＳ Ｐゴシック" pitchFamily="34" charset="-128"/>
              </a:rPr>
              <a:t>modified accrual basis</a:t>
            </a:r>
            <a:r>
              <a:rPr lang="en-US" altLang="en-US" sz="2000" dirty="0">
                <a:ea typeface="ＭＳ Ｐゴシック" pitchFamily="34" charset="-128"/>
              </a:rPr>
              <a:t> of accounting</a:t>
            </a:r>
            <a:r>
              <a:rPr lang="en-US" altLang="en-US" sz="1600" dirty="0" smtClean="0">
                <a:ea typeface="ＭＳ Ｐゴシック" pitchFamily="34" charset="-128"/>
              </a:rPr>
              <a:t>.</a:t>
            </a:r>
          </a:p>
          <a:p>
            <a:pPr marL="969962" indent="-285750">
              <a:buClr>
                <a:srgbClr val="125EB2"/>
              </a:buClr>
              <a:buSzPct val="100000"/>
              <a:buFont typeface="Wingdings" panose="05000000000000000000" pitchFamily="2" charset="2"/>
              <a:buChar char="§"/>
            </a:pPr>
            <a:r>
              <a:rPr lang="en-US" altLang="en-US" sz="1600" dirty="0" smtClean="0">
                <a:ea typeface="ＭＳ Ｐゴシック" pitchFamily="34" charset="-128"/>
              </a:rPr>
              <a:t>Bond/debt proceeds recorded as other financing source. </a:t>
            </a:r>
          </a:p>
          <a:p>
            <a:pPr marL="969962" indent="-285750">
              <a:buClr>
                <a:srgbClr val="125EB2"/>
              </a:buClr>
              <a:buSzPct val="100000"/>
              <a:buFont typeface="Wingdings" panose="05000000000000000000" pitchFamily="2" charset="2"/>
              <a:buChar char="§"/>
            </a:pPr>
            <a:r>
              <a:rPr lang="en-US" altLang="en-US" sz="1600" dirty="0">
                <a:ea typeface="ＭＳ Ｐゴシック" pitchFamily="34" charset="-128"/>
              </a:rPr>
              <a:t>Expend capital asset additions and payments on long term debt. </a:t>
            </a: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4</a:t>
            </a:fld>
            <a:endParaRPr lang="en-US" altLang="en-US" sz="1000" smtClean="0">
              <a:solidFill>
                <a:srgbClr val="000000"/>
              </a:solidFill>
            </a:endParaRPr>
          </a:p>
        </p:txBody>
      </p:sp>
    </p:spTree>
    <p:extLst>
      <p:ext uri="{BB962C8B-B14F-4D97-AF65-F5344CB8AC3E}">
        <p14:creationId xmlns:p14="http://schemas.microsoft.com/office/powerpoint/2010/main" val="6043685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What </a:t>
            </a:r>
            <a:r>
              <a:rPr lang="en-US" altLang="en-US" sz="2800" dirty="0">
                <a:ea typeface="ＭＳ Ｐゴシック" pitchFamily="34" charset="-128"/>
              </a:rPr>
              <a:t>t</a:t>
            </a:r>
            <a:r>
              <a:rPr lang="en-US" altLang="en-US" sz="2800" dirty="0" smtClean="0">
                <a:ea typeface="ＭＳ Ｐゴシック" pitchFamily="34" charset="-128"/>
              </a:rPr>
              <a: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smtClean="0">
                <a:ea typeface="ＭＳ Ｐゴシック" pitchFamily="34" charset="-128"/>
              </a:rPr>
              <a:t>Construction in </a:t>
            </a:r>
            <a:r>
              <a:rPr lang="en-US" altLang="en-US" sz="2000" dirty="0" smtClean="0">
                <a:ea typeface="ＭＳ Ｐゴシック" pitchFamily="34" charset="-128"/>
              </a:rPr>
              <a:t>Progress (CIP): </a:t>
            </a:r>
            <a:r>
              <a:rPr lang="en-US" altLang="en-US" sz="2000" dirty="0" smtClean="0">
                <a:ea typeface="ＭＳ Ｐゴシック" pitchFamily="34" charset="-128"/>
              </a:rPr>
              <a:t>Represents </a:t>
            </a:r>
            <a:r>
              <a:rPr lang="en-US" altLang="en-US" sz="2000" dirty="0">
                <a:ea typeface="ＭＳ Ｐゴシック" pitchFamily="34" charset="-128"/>
              </a:rPr>
              <a:t>a temporary capitalization of labor, materials, equipment, and overhead of a construction project.  Upon completion of construction, accumulated costs are cleared or moved by transfer to another fixed asset classification (e.g., buildings). </a:t>
            </a:r>
            <a:endParaRPr lang="en-US" altLang="en-US" sz="2000" dirty="0" smtClean="0">
              <a:ea typeface="ＭＳ Ｐゴシック" pitchFamily="34" charset="-128"/>
            </a:endParaRPr>
          </a:p>
          <a:p>
            <a:pPr>
              <a:buClr>
                <a:srgbClr val="125EB2"/>
              </a:buClr>
              <a:buSzPct val="100000"/>
            </a:pPr>
            <a:r>
              <a:rPr lang="en-US" altLang="en-US" sz="2000" dirty="0" smtClean="0">
                <a:ea typeface="ＭＳ Ｐゴシック" pitchFamily="34" charset="-128"/>
              </a:rPr>
              <a:t>Examples of CIP include:</a:t>
            </a:r>
            <a:endParaRPr lang="en-US" altLang="en-US" sz="20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Architecture fees</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Engineering fees</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Amounts paid to contractors, including the 1% contractor fee</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Amounts paid for infrastructure placed in the constructed asset</a:t>
            </a:r>
            <a:endParaRPr lang="en-US" altLang="en-US" sz="14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5</a:t>
            </a:fld>
            <a:endParaRPr lang="en-US" altLang="en-US" sz="1000" smtClean="0">
              <a:solidFill>
                <a:srgbClr val="000000"/>
              </a:solidFill>
            </a:endParaRPr>
          </a:p>
        </p:txBody>
      </p:sp>
    </p:spTree>
    <p:extLst>
      <p:ext uri="{BB962C8B-B14F-4D97-AF65-F5344CB8AC3E}">
        <p14:creationId xmlns:p14="http://schemas.microsoft.com/office/powerpoint/2010/main" val="24385831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Documentation to Provide to the Auditor</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Capital project</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A schedule detailing expenditures on the project.</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Copies of invoices to support capital expenditures.</a:t>
            </a:r>
          </a:p>
          <a:p>
            <a:pPr marL="1543050" lvl="2" indent="-171450">
              <a:buClr>
                <a:srgbClr val="125EB2"/>
              </a:buClr>
              <a:buFont typeface="Wingdings" panose="05000000000000000000" pitchFamily="2" charset="2"/>
              <a:buChar char="§"/>
            </a:pPr>
            <a:r>
              <a:rPr lang="en-US" altLang="en-US" sz="1400" dirty="0" smtClean="0">
                <a:ea typeface="ＭＳ Ｐゴシック" pitchFamily="34" charset="-128"/>
              </a:rPr>
              <a:t>Auditor will give you a list of which ones they will look at. </a:t>
            </a:r>
          </a:p>
          <a:p>
            <a:pPr lvl="2" indent="0">
              <a:buClr>
                <a:srgbClr val="125EB2"/>
              </a:buClr>
              <a:buNone/>
            </a:pPr>
            <a:endParaRPr lang="en-US" altLang="en-US" sz="14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Copy of board approval of contractor and bids presented. </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Copy of the debt agreement. </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smtClean="0">
                <a:ea typeface="ＭＳ Ｐゴシック" pitchFamily="34" charset="-128"/>
              </a:rPr>
              <a:t>Copy of the resolution approving the debt agreement.</a:t>
            </a:r>
          </a:p>
          <a:p>
            <a:pPr marL="1543050" lvl="2" indent="-171450">
              <a:buClr>
                <a:srgbClr val="125EB2"/>
              </a:buClr>
              <a:buFont typeface="Wingdings" panose="05000000000000000000" pitchFamily="2" charset="2"/>
              <a:buChar char="§"/>
            </a:pPr>
            <a:r>
              <a:rPr lang="en-US" altLang="en-US" sz="1400" dirty="0" smtClean="0">
                <a:ea typeface="ＭＳ Ｐゴシック" pitchFamily="34" charset="-128"/>
              </a:rPr>
              <a:t>Including amortization schedule. </a:t>
            </a:r>
          </a:p>
          <a:p>
            <a:pPr lvl="1" indent="0">
              <a:buClr>
                <a:srgbClr val="125EB2"/>
              </a:buClr>
              <a:buNone/>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6</a:t>
            </a:fld>
            <a:endParaRPr lang="en-US" altLang="en-US" sz="1000" smtClean="0">
              <a:solidFill>
                <a:srgbClr val="000000"/>
              </a:solidFill>
            </a:endParaRPr>
          </a:p>
        </p:txBody>
      </p:sp>
    </p:spTree>
    <p:extLst>
      <p:ext uri="{BB962C8B-B14F-4D97-AF65-F5344CB8AC3E}">
        <p14:creationId xmlns:p14="http://schemas.microsoft.com/office/powerpoint/2010/main" val="33466205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Funds to use:</a:t>
            </a:r>
            <a:endParaRPr lang="en-US" altLang="en-US" sz="1800" dirty="0" smtClean="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General Fund (01)</a:t>
            </a:r>
          </a:p>
          <a:p>
            <a:pPr marL="1143000" lvl="2" indent="-285750">
              <a:buClr>
                <a:srgbClr val="125EB2"/>
              </a:buClr>
              <a:buFont typeface="Wingdings" panose="05000000000000000000" pitchFamily="2" charset="2"/>
              <a:buChar char="§"/>
            </a:pPr>
            <a:r>
              <a:rPr lang="en-US" altLang="en-US" sz="1400" dirty="0" smtClean="0">
                <a:ea typeface="ＭＳ Ｐゴシック" pitchFamily="34" charset="-128"/>
              </a:rPr>
              <a:t>Authorized </a:t>
            </a:r>
            <a:r>
              <a:rPr lang="en-US" altLang="en-US" sz="1400" dirty="0">
                <a:ea typeface="ＭＳ Ｐゴシック" pitchFamily="34" charset="-128"/>
              </a:rPr>
              <a:t>by Section 20-9-301, MCA, for the purpose of financing general maintenance and operational costs of a district not financed by other funds. </a:t>
            </a:r>
            <a:endParaRPr lang="en-US" altLang="en-US" sz="1400" dirty="0" smtClean="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Building Fund (60)</a:t>
            </a:r>
          </a:p>
          <a:p>
            <a:pPr marL="1143000" lvl="2" indent="-285750">
              <a:buClr>
                <a:srgbClr val="125EB2"/>
              </a:buClr>
              <a:buFont typeface="Wingdings" panose="05000000000000000000" pitchFamily="2" charset="2"/>
              <a:buChar char="§"/>
            </a:pPr>
            <a:r>
              <a:rPr lang="en-US" altLang="en-US" sz="1400" dirty="0" smtClean="0">
                <a:ea typeface="ＭＳ Ｐゴシック" pitchFamily="34" charset="-128"/>
              </a:rPr>
              <a:t>Authorized </a:t>
            </a:r>
            <a:r>
              <a:rPr lang="en-US" altLang="en-US" sz="1400" dirty="0">
                <a:ea typeface="ＭＳ Ｐゴシック" pitchFamily="34" charset="-128"/>
              </a:rPr>
              <a:t>by Section 20-9-508, MCA.  It is used primarily to account for the proceeds of bonds sold for the purposes provided in Section 20-9-403, MCA.  The fund is also used to account for insurance proceeds for damaged property as provided in 20-6-608, MCA, or the sale or rental of property as provided by 20-6-604 and 607, MCA. </a:t>
            </a:r>
            <a:endParaRPr lang="en-US" altLang="en-US" sz="1400" dirty="0" smtClean="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Building Reserve Fund (61)</a:t>
            </a:r>
          </a:p>
          <a:p>
            <a:pPr marL="1143000" lvl="2" indent="-285750">
              <a:buClr>
                <a:srgbClr val="125EB2"/>
              </a:buClr>
              <a:buFont typeface="Wingdings" panose="05000000000000000000" pitchFamily="2" charset="2"/>
              <a:buChar char="§"/>
            </a:pPr>
            <a:r>
              <a:rPr lang="en-US" altLang="en-US" sz="1400" dirty="0" smtClean="0">
                <a:ea typeface="ＭＳ Ｐゴシック" pitchFamily="34" charset="-128"/>
              </a:rPr>
              <a:t>Authorized </a:t>
            </a:r>
            <a:r>
              <a:rPr lang="en-US" altLang="en-US" sz="1400" dirty="0">
                <a:ea typeface="ＭＳ Ｐゴシック" pitchFamily="34" charset="-128"/>
              </a:rPr>
              <a:t>by Section 20-9-502, MCA, for the purpose of financing voter approved building or construction projects funded with district mill levies</a:t>
            </a:r>
            <a:r>
              <a:rPr lang="en-US" altLang="en-US" sz="1400" dirty="0" smtClean="0">
                <a:ea typeface="ＭＳ Ｐゴシック" pitchFamily="34" charset="-128"/>
              </a:rPr>
              <a:t>.</a:t>
            </a:r>
            <a:endParaRPr lang="en-US" altLang="en-US" sz="1800" dirty="0" smtClean="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Debt Service Fund (50)</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Authorized by Section 20-9-438, MCA, for the purpose of paying interest and principal on outstanding bonds and special improvement district </a:t>
            </a:r>
            <a:r>
              <a:rPr lang="en-US" altLang="en-US" sz="1400" dirty="0" smtClean="0">
                <a:ea typeface="ＭＳ Ｐゴシック" pitchFamily="34" charset="-128"/>
              </a:rPr>
              <a:t>assessments</a:t>
            </a:r>
            <a:r>
              <a:rPr lang="en-US" altLang="en-US" sz="1400" dirty="0">
                <a:ea typeface="ＭＳ Ｐゴシック" pitchFamily="34" charset="-128"/>
              </a:rPr>
              <a:t>.  This fund is also used to account for the proceeds of bonds sold for the purposes provided in Section 20-9-403 (c) and (d), MCA. </a:t>
            </a:r>
            <a:endParaRPr lang="en-US" altLang="en-US" sz="1400" dirty="0" smtClean="0">
              <a:ea typeface="ＭＳ Ｐゴシック" pitchFamily="34" charset="-128"/>
            </a:endParaRPr>
          </a:p>
          <a:p>
            <a:pPr marL="685800" lvl="1" indent="-285750">
              <a:buClr>
                <a:srgbClr val="125EB2"/>
              </a:buClr>
              <a:buFont typeface="Wingdings" panose="05000000000000000000" pitchFamily="2" charset="2"/>
              <a:buChar char="§"/>
            </a:pP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7</a:t>
            </a:fld>
            <a:endParaRPr lang="en-US" altLang="en-US" sz="1000" smtClean="0">
              <a:solidFill>
                <a:srgbClr val="000000"/>
              </a:solidFill>
            </a:endParaRPr>
          </a:p>
        </p:txBody>
      </p:sp>
    </p:spTree>
    <p:extLst>
      <p:ext uri="{BB962C8B-B14F-4D97-AF65-F5344CB8AC3E}">
        <p14:creationId xmlns:p14="http://schemas.microsoft.com/office/powerpoint/2010/main" val="201747030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Funds to use:</a:t>
            </a:r>
          </a:p>
          <a:p>
            <a:pPr>
              <a:buClr>
                <a:srgbClr val="125EB2"/>
              </a:buClr>
            </a:pPr>
            <a:endParaRPr lang="en-US" altLang="en-US" sz="2200" dirty="0" smtClean="0">
              <a:ea typeface="ＭＳ Ｐゴシック" pitchFamily="34" charset="-128"/>
            </a:endParaRPr>
          </a:p>
          <a:p>
            <a:pPr>
              <a:buClr>
                <a:srgbClr val="125EB2"/>
              </a:buClr>
            </a:pPr>
            <a:endParaRPr lang="en-US" altLang="en-US" sz="1800" dirty="0" smtClean="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Invested in General Fixed Asset Fund (98)</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Used to track additions, deletions, and depreciation of fixed (capital) assets, except fixed assets related to fiduciary funds</a:t>
            </a:r>
            <a:r>
              <a:rPr lang="en-US" altLang="en-US" sz="1400" dirty="0" smtClean="0">
                <a:ea typeface="ＭＳ Ｐゴシック" pitchFamily="34" charset="-128"/>
              </a:rPr>
              <a:t>.</a:t>
            </a:r>
          </a:p>
          <a:p>
            <a:pPr marL="857250" lvl="2" indent="0">
              <a:buClr>
                <a:srgbClr val="125EB2"/>
              </a:buClr>
              <a:buNone/>
            </a:pPr>
            <a:endParaRPr lang="en-US" altLang="en-US" sz="1400" dirty="0">
              <a:ea typeface="ＭＳ Ｐゴシック" pitchFamily="34" charset="-128"/>
            </a:endParaRPr>
          </a:p>
          <a:p>
            <a:pPr marL="857250" lvl="2" indent="0">
              <a:buClr>
                <a:srgbClr val="125EB2"/>
              </a:buClr>
              <a:buNone/>
            </a:pPr>
            <a:r>
              <a:rPr lang="en-US" altLang="en-US" sz="1400" dirty="0" smtClean="0">
                <a:ea typeface="ＭＳ Ｐゴシック" pitchFamily="34" charset="-128"/>
              </a:rPr>
              <a:t> </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General Long Term Liability Fund (99)</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Used to track additions and reductions of long-term liabilities, except long-term liabilities related to fiduciary funds. </a:t>
            </a:r>
            <a:endParaRPr lang="en-US" altLang="en-US" sz="1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smtClean="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8</a:t>
            </a:fld>
            <a:endParaRPr lang="en-US" altLang="en-US" sz="1000" smtClean="0">
              <a:solidFill>
                <a:srgbClr val="000000"/>
              </a:solidFill>
            </a:endParaRPr>
          </a:p>
        </p:txBody>
      </p:sp>
    </p:spTree>
    <p:extLst>
      <p:ext uri="{BB962C8B-B14F-4D97-AF65-F5344CB8AC3E}">
        <p14:creationId xmlns:p14="http://schemas.microsoft.com/office/powerpoint/2010/main" val="53280384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smtClean="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smtClean="0">
                <a:ea typeface="ＭＳ Ｐゴシック" pitchFamily="34" charset="-128"/>
              </a:rPr>
              <a:t>Balance sheet accounts to use:</a:t>
            </a:r>
          </a:p>
          <a:p>
            <a:pPr marL="171450" indent="-171450">
              <a:buClr>
                <a:srgbClr val="125EB2"/>
              </a:buClr>
              <a:buFont typeface="Wingdings" panose="05000000000000000000" pitchFamily="2" charset="2"/>
              <a:buChar char="§"/>
            </a:pPr>
            <a:r>
              <a:rPr lang="en-US" altLang="en-US" sz="2200" dirty="0" smtClean="0">
                <a:ea typeface="ＭＳ Ｐゴシック" pitchFamily="34" charset="-128"/>
              </a:rPr>
              <a:t>For fixed assets:</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Land </a:t>
            </a:r>
            <a:r>
              <a:rPr lang="en-US" altLang="en-US" sz="800" dirty="0" smtClean="0">
                <a:ea typeface="ＭＳ Ｐゴシック" pitchFamily="34" charset="-128"/>
              </a:rPr>
              <a:t> </a:t>
            </a:r>
            <a:r>
              <a:rPr lang="en-US" altLang="en-US" sz="1800" dirty="0">
                <a:ea typeface="ＭＳ Ｐゴシック" pitchFamily="34" charset="-128"/>
              </a:rPr>
              <a:t>–</a:t>
            </a:r>
            <a:r>
              <a:rPr lang="en-US" altLang="en-US" sz="1800" dirty="0" smtClean="0">
                <a:ea typeface="ＭＳ Ｐゴシック" pitchFamily="34" charset="-128"/>
              </a:rPr>
              <a:t> 					X98-311-0000-000-000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Land improvements – 			X98-321-0000-000-000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Building and building improvements – 		X98-331-0000-000-000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Machinery and equipment – 			X98-341-0000-000-000</a:t>
            </a:r>
          </a:p>
          <a:p>
            <a:pPr marL="685800" lvl="1" indent="-285750">
              <a:buClr>
                <a:srgbClr val="125EB2"/>
              </a:buClr>
              <a:buFont typeface="Wingdings" panose="05000000000000000000" pitchFamily="2" charset="2"/>
              <a:buChar char="§"/>
            </a:pPr>
            <a:r>
              <a:rPr lang="en-US" altLang="en-US" sz="1800" dirty="0" smtClean="0">
                <a:ea typeface="ＭＳ Ｐゴシック" pitchFamily="34" charset="-128"/>
              </a:rPr>
              <a:t>Construction in progress – 			X98-351-0000-000-000</a:t>
            </a:r>
          </a:p>
          <a:p>
            <a:pPr marL="685800" lvl="1" indent="-285750">
              <a:buClr>
                <a:srgbClr val="125EB2"/>
              </a:buClr>
              <a:buFont typeface="Wingdings" panose="05000000000000000000" pitchFamily="2" charset="2"/>
              <a:buChar char="§"/>
            </a:pPr>
            <a:endParaRPr lang="en-US" altLang="en-US" sz="1800" dirty="0">
              <a:ea typeface="ＭＳ Ｐゴシック" pitchFamily="34" charset="-128"/>
            </a:endParaRPr>
          </a:p>
          <a:p>
            <a:pPr indent="-514350">
              <a:buClr>
                <a:srgbClr val="125EB2"/>
              </a:buClr>
              <a:buFont typeface="Wingdings" panose="05000000000000000000" pitchFamily="2" charset="2"/>
              <a:buChar char="§"/>
            </a:pPr>
            <a:r>
              <a:rPr lang="en-US" altLang="en-US" sz="2000" dirty="0" smtClean="0">
                <a:ea typeface="ＭＳ Ｐゴシック" pitchFamily="34" charset="-128"/>
              </a:rPr>
              <a:t>For debt pertaining to the project</a:t>
            </a:r>
          </a:p>
          <a:p>
            <a:pPr lvl="1" indent="-514350">
              <a:buClr>
                <a:srgbClr val="125EB2"/>
              </a:buClr>
              <a:buFont typeface="Wingdings" panose="05000000000000000000" pitchFamily="2" charset="2"/>
              <a:buChar char="§"/>
            </a:pPr>
            <a:r>
              <a:rPr lang="en-US" altLang="en-US" sz="1800" dirty="0" smtClean="0">
                <a:ea typeface="ＭＳ Ｐゴシック" pitchFamily="34" charset="-128"/>
              </a:rPr>
              <a:t>Bonds payable current portion – 		X99-641-0000-000-000</a:t>
            </a:r>
          </a:p>
          <a:p>
            <a:pPr lvl="1" indent="-514350">
              <a:buClr>
                <a:srgbClr val="125EB2"/>
              </a:buClr>
              <a:buFont typeface="Wingdings" panose="05000000000000000000" pitchFamily="2" charset="2"/>
              <a:buChar char="§"/>
            </a:pPr>
            <a:r>
              <a:rPr lang="en-US" altLang="en-US" sz="1800" dirty="0" smtClean="0">
                <a:ea typeface="ＭＳ Ｐゴシック" pitchFamily="34" charset="-128"/>
              </a:rPr>
              <a:t>Notes or loans payable current –		X99-650-0000-000-000</a:t>
            </a:r>
          </a:p>
          <a:p>
            <a:pPr lvl="1" indent="-514350">
              <a:buClr>
                <a:srgbClr val="125EB2"/>
              </a:buClr>
              <a:buFont typeface="Wingdings" panose="05000000000000000000" pitchFamily="2" charset="2"/>
              <a:buChar char="§"/>
            </a:pPr>
            <a:r>
              <a:rPr lang="en-US" altLang="en-US" sz="1800" dirty="0" smtClean="0">
                <a:ea typeface="ＭＳ Ｐゴシック" pitchFamily="34" charset="-128"/>
              </a:rPr>
              <a:t>Bonds </a:t>
            </a:r>
            <a:r>
              <a:rPr lang="en-US" altLang="en-US" sz="1800" dirty="0">
                <a:ea typeface="ＭＳ Ｐゴシック" pitchFamily="34" charset="-128"/>
              </a:rPr>
              <a:t>payable/non current </a:t>
            </a:r>
            <a:r>
              <a:rPr lang="en-US" altLang="en-US" sz="1800" dirty="0" smtClean="0">
                <a:ea typeface="ＭＳ Ｐゴシック" pitchFamily="34" charset="-128"/>
              </a:rPr>
              <a:t>– 		X99-710-0000-000-000</a:t>
            </a:r>
          </a:p>
          <a:p>
            <a:pPr lvl="1" indent="-514350">
              <a:buClr>
                <a:srgbClr val="125EB2"/>
              </a:buClr>
              <a:buFont typeface="Wingdings" panose="05000000000000000000" pitchFamily="2" charset="2"/>
              <a:buChar char="§"/>
            </a:pPr>
            <a:r>
              <a:rPr lang="en-US" altLang="en-US" sz="1800" dirty="0" smtClean="0">
                <a:ea typeface="ＭＳ Ｐゴシック" pitchFamily="34" charset="-128"/>
              </a:rPr>
              <a:t>Notes payable/none current – 		X99-720-0000-000-000</a:t>
            </a:r>
            <a:endParaRPr lang="en-US" altLang="en-US" sz="1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smtClean="0">
              <a:ea typeface="ＭＳ Ｐゴシック" pitchFamily="34" charset="-128"/>
            </a:endParaRPr>
          </a:p>
          <a:p>
            <a:pPr marL="107950">
              <a:buClr>
                <a:srgbClr val="125EB2"/>
              </a:buClr>
              <a:buSzPct val="100000"/>
            </a:pPr>
            <a:endParaRPr lang="en-US" altLang="en-US" dirty="0" smtClean="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9</a:t>
            </a:fld>
            <a:endParaRPr lang="en-US" altLang="en-US" sz="1000" smtClean="0">
              <a:solidFill>
                <a:srgbClr val="000000"/>
              </a:solidFill>
            </a:endParaRPr>
          </a:p>
        </p:txBody>
      </p:sp>
    </p:spTree>
    <p:extLst>
      <p:ext uri="{BB962C8B-B14F-4D97-AF65-F5344CB8AC3E}">
        <p14:creationId xmlns:p14="http://schemas.microsoft.com/office/powerpoint/2010/main" val="1482010099"/>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Blank Presentation">
  <a:themeElements>
    <a:clrScheme name="Custom 9">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C00000"/>
      </a:hlink>
      <a:folHlink>
        <a:srgbClr val="C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lnDef>
  </a:objectDefaults>
  <a:extraClrSchemeLst>
    <a:extraClrScheme>
      <a:clrScheme name="Blank Presentation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66"/>
        </a:dk2>
        <a:lt2>
          <a:srgbClr val="FFFFFF"/>
        </a:lt2>
        <a:accent1>
          <a:srgbClr val="004080"/>
        </a:accent1>
        <a:accent2>
          <a:srgbClr val="0080FF"/>
        </a:accent2>
        <a:accent3>
          <a:srgbClr val="AAAAB8"/>
        </a:accent3>
        <a:accent4>
          <a:srgbClr val="DADADA"/>
        </a:accent4>
        <a:accent5>
          <a:srgbClr val="AAAFC0"/>
        </a:accent5>
        <a:accent6>
          <a:srgbClr val="0073E7"/>
        </a:accent6>
        <a:hlink>
          <a:srgbClr val="4C4C4C"/>
        </a:hlink>
        <a:folHlink>
          <a:srgbClr val="FFFFFF"/>
        </a:folHlink>
      </a:clrScheme>
      <a:clrMap bg1="dk2" tx1="lt1" bg2="dk1" tx2="lt2" accent1="accent1" accent2="accent2" accent3="accent3" accent4="accent4" accent5="accent5" accent6="accent6" hlink="hlink" folHlink="folHlink"/>
    </a:extraClrScheme>
    <a:extraClrScheme>
      <a:clrScheme name="Blank Presentation 4">
        <a:dk1>
          <a:srgbClr val="666666"/>
        </a:dk1>
        <a:lt1>
          <a:srgbClr val="FFFFFF"/>
        </a:lt1>
        <a:dk2>
          <a:srgbClr val="004080"/>
        </a:dk2>
        <a:lt2>
          <a:srgbClr val="000000"/>
        </a:lt2>
        <a:accent1>
          <a:srgbClr val="004080"/>
        </a:accent1>
        <a:accent2>
          <a:srgbClr val="0080FF"/>
        </a:accent2>
        <a:accent3>
          <a:srgbClr val="FFFFFF"/>
        </a:accent3>
        <a:accent4>
          <a:srgbClr val="565656"/>
        </a:accent4>
        <a:accent5>
          <a:srgbClr val="AAAFC0"/>
        </a:accent5>
        <a:accent6>
          <a:srgbClr val="0073E7"/>
        </a:accent6>
        <a:hlink>
          <a:srgbClr val="4C4C4C"/>
        </a:hlink>
        <a:folHlink>
          <a:srgbClr val="004080"/>
        </a:folHlink>
      </a:clrScheme>
      <a:clrMap bg1="lt1" tx1="dk1" bg2="lt2" tx2="dk2" accent1="accent1" accent2="accent2" accent3="accent3" accent4="accent4" accent5="accent5" accent6="accent6" hlink="hlink" folHlink="folHlink"/>
    </a:extraClrScheme>
    <a:extraClrScheme>
      <a:clrScheme name="Blank Presentation 5">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F8AF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3BF486ED4B624B9EDD33E20429FE2E" ma:contentTypeVersion="0" ma:contentTypeDescription="Create a new document." ma:contentTypeScope="" ma:versionID="c2eef6759ff006d5488c5feaf8c2fc6b">
  <xsd:schema xmlns:xsd="http://www.w3.org/2001/XMLSchema" xmlns:p="http://schemas.microsoft.com/office/2006/metadata/properties" xmlns:ns2="86F43B14-4BED-4B62-9EDD-33E20429FE2E" targetNamespace="http://schemas.microsoft.com/office/2006/metadata/properties" ma:root="true" ma:fieldsID="55dd39c2db68b8a5f9c8bea7fa1b7235" ns2:_="">
    <xsd:import namespace="86F43B14-4BED-4B62-9EDD-33E20429FE2E"/>
    <xsd:element name="properties">
      <xsd:complexType>
        <xsd:sequence>
          <xsd:element name="documentManagement">
            <xsd:complexType>
              <xsd:all>
                <xsd:element ref="ns2:Session_x0020_Name"/>
              </xsd:all>
            </xsd:complexType>
          </xsd:element>
        </xsd:sequence>
      </xsd:complexType>
    </xsd:element>
  </xsd:schema>
  <xsd:schema xmlns:xsd="http://www.w3.org/2001/XMLSchema" xmlns:dms="http://schemas.microsoft.com/office/2006/documentManagement/types" targetNamespace="86F43B14-4BED-4B62-9EDD-33E20429FE2E" elementFormDefault="qualified">
    <xsd:import namespace="http://schemas.microsoft.com/office/2006/documentManagement/types"/>
    <xsd:element name="Session_x0020_Name" ma:index="8" ma:displayName="Session Name" ma:internalName="Session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ssion_x0020_Name xmlns="86F43B14-4BED-4B62-9EDD-33E20429FE2E">Uploading Template</Session_x0020_Name>
  </documentManagement>
</p:properties>
</file>

<file path=customXml/itemProps1.xml><?xml version="1.0" encoding="utf-8"?>
<ds:datastoreItem xmlns:ds="http://schemas.openxmlformats.org/officeDocument/2006/customXml" ds:itemID="{80658C50-A271-40C7-B001-8305ECABA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43B14-4BED-4B62-9EDD-33E20429FE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D1B0CD9-346A-41EF-B75B-DE4CC009796C}">
  <ds:schemaRefs>
    <ds:schemaRef ds:uri="http://schemas.microsoft.com/sharepoint/v3/contenttype/forms"/>
  </ds:schemaRefs>
</ds:datastoreItem>
</file>

<file path=customXml/itemProps3.xml><?xml version="1.0" encoding="utf-8"?>
<ds:datastoreItem xmlns:ds="http://schemas.openxmlformats.org/officeDocument/2006/customXml" ds:itemID="{47D979FA-1E89-4838-9CAA-1E85BD3AC6EA}">
  <ds:schemaRefs>
    <ds:schemaRef ds:uri="http://schemas.microsoft.com/office/2006/metadata/properties"/>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86F43B14-4BED-4B62-9EDD-33E20429FE2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4825</TotalTime>
  <Words>1281</Words>
  <Application>Microsoft Office PowerPoint</Application>
  <PresentationFormat>On-screen Show (4:3)</PresentationFormat>
  <Paragraphs>371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Helvetica</vt:lpstr>
      <vt:lpstr>Times</vt:lpstr>
      <vt:lpstr>Times New Roman</vt:lpstr>
      <vt:lpstr>Wingdings</vt:lpstr>
      <vt:lpstr>Blank Presentation</vt:lpstr>
      <vt:lpstr>Accounting for Construction Projects</vt:lpstr>
      <vt:lpstr>Materials/Disclaimer</vt:lpstr>
      <vt:lpstr>Outline</vt:lpstr>
      <vt:lpstr>Governmental Activities vs. Governmental Funds</vt:lpstr>
      <vt:lpstr>What to Capitalize</vt:lpstr>
      <vt:lpstr>Documentation to Provide to the Auditor</vt:lpstr>
      <vt:lpstr>Accounting for the Project</vt:lpstr>
      <vt:lpstr>Accounting for the Project</vt:lpstr>
      <vt:lpstr>Accounting for the Project</vt:lpstr>
      <vt:lpstr>Accounting for the Project</vt:lpstr>
      <vt:lpstr>Accounting for the Project</vt:lpstr>
      <vt:lpstr>Accounting for the Project</vt:lpstr>
      <vt:lpstr>Accounting for the Project</vt:lpstr>
      <vt:lpstr>Accounting for Construction Project Case Study</vt:lpstr>
      <vt:lpstr>Accounting for Construction Project Case Study</vt:lpstr>
      <vt:lpstr>Accounting for Construction Project Case Study</vt:lpstr>
      <vt:lpstr>Accounting for Construction Project Case Study</vt:lpstr>
      <vt:lpstr>Accounting for Construction Project Case Study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Smith, Katrina</dc:creator>
  <cp:lastModifiedBy>Gerharz, Anthony</cp:lastModifiedBy>
  <cp:revision>231</cp:revision>
  <cp:lastPrinted>2017-09-10T19:22:31Z</cp:lastPrinted>
  <dcterms:created xsi:type="dcterms:W3CDTF">2009-11-02T15:16:32Z</dcterms:created>
  <dcterms:modified xsi:type="dcterms:W3CDTF">2017-09-11T21:31:13Z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0x010100143BF486ED4B624B9EDD33E20429FE2E</vt:lpwstr>
  </property>
</Properties>
</file>