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8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A71107-820A-42EE-9863-487BB7F94369}" type="doc">
      <dgm:prSet loTypeId="urn:microsoft.com/office/officeart/2005/8/layout/pyramid2" loCatId="pyramid" qsTypeId="urn:microsoft.com/office/officeart/2005/8/quickstyle/3d3" qsCatId="3D" csTypeId="urn:microsoft.com/office/officeart/2005/8/colors/accent0_3" csCatId="mainScheme" phldr="1"/>
      <dgm:spPr/>
    </dgm:pt>
    <dgm:pt modelId="{77316AD6-AEE0-421D-9A24-2297CFD751DC}">
      <dgm:prSet phldrT="[Text]"/>
      <dgm:spPr>
        <a:solidFill>
          <a:schemeClr val="accent1">
            <a:lumMod val="40000"/>
            <a:lumOff val="60000"/>
            <a:alpha val="90000"/>
          </a:schemeClr>
        </a:solidFill>
      </dgm:spPr>
      <dgm:t>
        <a:bodyPr/>
        <a:lstStyle/>
        <a:p>
          <a:r>
            <a:rPr lang="en-US" dirty="0" smtClean="0"/>
            <a:t>V. Post-Financing Phase</a:t>
          </a:r>
          <a:endParaRPr lang="en-US" dirty="0"/>
        </a:p>
      </dgm:t>
    </dgm:pt>
    <dgm:pt modelId="{5E8F56CF-FF4B-47B7-98F4-DE05C7300558}" type="parTrans" cxnId="{5619847B-9D03-4C88-A70B-20F07C6F7A4B}">
      <dgm:prSet/>
      <dgm:spPr/>
      <dgm:t>
        <a:bodyPr/>
        <a:lstStyle/>
        <a:p>
          <a:endParaRPr lang="en-US"/>
        </a:p>
      </dgm:t>
    </dgm:pt>
    <dgm:pt modelId="{326F9E21-5FE4-4E0D-8156-35C24D8C1DC5}" type="sibTrans" cxnId="{5619847B-9D03-4C88-A70B-20F07C6F7A4B}">
      <dgm:prSet/>
      <dgm:spPr/>
      <dgm:t>
        <a:bodyPr/>
        <a:lstStyle/>
        <a:p>
          <a:endParaRPr lang="en-US"/>
        </a:p>
      </dgm:t>
    </dgm:pt>
    <dgm:pt modelId="{7C366778-16F6-4DB6-807E-578346A60DE0}">
      <dgm:prSet phldrT="[Text]"/>
      <dgm:spPr>
        <a:solidFill>
          <a:schemeClr val="accent1">
            <a:lumMod val="40000"/>
            <a:lumOff val="60000"/>
            <a:alpha val="90000"/>
          </a:schemeClr>
        </a:solidFill>
      </dgm:spPr>
      <dgm:t>
        <a:bodyPr/>
        <a:lstStyle/>
        <a:p>
          <a:r>
            <a:rPr lang="en-US" dirty="0" smtClean="0"/>
            <a:t>IV. Construction Phase</a:t>
          </a:r>
          <a:endParaRPr lang="en-US" dirty="0"/>
        </a:p>
      </dgm:t>
    </dgm:pt>
    <dgm:pt modelId="{977C0E1B-0FA4-4DD3-981D-8A1F633B3EE1}" type="parTrans" cxnId="{A657359D-54A8-4C93-B943-EC39A1C38A31}">
      <dgm:prSet/>
      <dgm:spPr/>
      <dgm:t>
        <a:bodyPr/>
        <a:lstStyle/>
        <a:p>
          <a:endParaRPr lang="en-US"/>
        </a:p>
      </dgm:t>
    </dgm:pt>
    <dgm:pt modelId="{C7FCAF4B-A443-433A-A1D9-913E650F9988}" type="sibTrans" cxnId="{A657359D-54A8-4C93-B943-EC39A1C38A31}">
      <dgm:prSet/>
      <dgm:spPr/>
      <dgm:t>
        <a:bodyPr/>
        <a:lstStyle/>
        <a:p>
          <a:endParaRPr lang="en-US"/>
        </a:p>
      </dgm:t>
    </dgm:pt>
    <dgm:pt modelId="{7C6E12DD-8752-47F4-A81F-CF6ABEEC46FD}">
      <dgm:prSet phldrT="[Text]"/>
      <dgm:spPr>
        <a:solidFill>
          <a:schemeClr val="accent1">
            <a:lumMod val="40000"/>
            <a:lumOff val="60000"/>
            <a:alpha val="90000"/>
          </a:schemeClr>
        </a:solidFill>
      </dgm:spPr>
      <dgm:t>
        <a:bodyPr/>
        <a:lstStyle/>
        <a:p>
          <a:r>
            <a:rPr lang="en-US" dirty="0" smtClean="0"/>
            <a:t>III. Financing Phase</a:t>
          </a:r>
          <a:endParaRPr lang="en-US" dirty="0"/>
        </a:p>
      </dgm:t>
    </dgm:pt>
    <dgm:pt modelId="{C94A092E-D066-46CE-914A-3D37DC585B6C}" type="parTrans" cxnId="{2126A6BF-4B6C-4D25-B3B2-D49E97283F77}">
      <dgm:prSet/>
      <dgm:spPr/>
      <dgm:t>
        <a:bodyPr/>
        <a:lstStyle/>
        <a:p>
          <a:endParaRPr lang="en-US"/>
        </a:p>
      </dgm:t>
    </dgm:pt>
    <dgm:pt modelId="{84C8FF27-0126-4EB4-BFDB-DC116446E568}" type="sibTrans" cxnId="{2126A6BF-4B6C-4D25-B3B2-D49E97283F77}">
      <dgm:prSet/>
      <dgm:spPr/>
      <dgm:t>
        <a:bodyPr/>
        <a:lstStyle/>
        <a:p>
          <a:endParaRPr lang="en-US"/>
        </a:p>
      </dgm:t>
    </dgm:pt>
    <dgm:pt modelId="{04FD8D05-4DDA-483C-BC21-9F0A18F2D097}">
      <dgm:prSet phldrT="[Text]"/>
      <dgm:spPr>
        <a:solidFill>
          <a:schemeClr val="accent1">
            <a:lumMod val="40000"/>
            <a:lumOff val="60000"/>
            <a:alpha val="90000"/>
          </a:schemeClr>
        </a:solidFill>
      </dgm:spPr>
      <dgm:t>
        <a:bodyPr/>
        <a:lstStyle/>
        <a:p>
          <a:r>
            <a:rPr lang="en-US" dirty="0" smtClean="0"/>
            <a:t>II. Election Phase</a:t>
          </a:r>
          <a:endParaRPr lang="en-US" dirty="0"/>
        </a:p>
      </dgm:t>
    </dgm:pt>
    <dgm:pt modelId="{E545E49C-5C19-4C52-BFF3-66A0F4B8ED9F}" type="parTrans" cxnId="{3245DF98-C7F2-494F-8831-432A3AC5BE5A}">
      <dgm:prSet/>
      <dgm:spPr/>
      <dgm:t>
        <a:bodyPr/>
        <a:lstStyle/>
        <a:p>
          <a:endParaRPr lang="en-US"/>
        </a:p>
      </dgm:t>
    </dgm:pt>
    <dgm:pt modelId="{F276F700-AAEE-46A9-9825-F0B179AC7828}" type="sibTrans" cxnId="{3245DF98-C7F2-494F-8831-432A3AC5BE5A}">
      <dgm:prSet/>
      <dgm:spPr/>
      <dgm:t>
        <a:bodyPr/>
        <a:lstStyle/>
        <a:p>
          <a:endParaRPr lang="en-US"/>
        </a:p>
      </dgm:t>
    </dgm:pt>
    <dgm:pt modelId="{5C3B5B28-5A39-4891-8F2E-6DA426CFCA15}">
      <dgm:prSet phldrT="[Text]"/>
      <dgm:spPr>
        <a:solidFill>
          <a:schemeClr val="accent1">
            <a:lumMod val="40000"/>
            <a:lumOff val="60000"/>
            <a:alpha val="90000"/>
          </a:schemeClr>
        </a:solidFill>
      </dgm:spPr>
      <dgm:t>
        <a:bodyPr/>
        <a:lstStyle/>
        <a:p>
          <a:r>
            <a:rPr lang="en-US" dirty="0" smtClean="0"/>
            <a:t>I. Capital Improvement Planning Phase</a:t>
          </a:r>
          <a:endParaRPr lang="en-US" dirty="0"/>
        </a:p>
      </dgm:t>
    </dgm:pt>
    <dgm:pt modelId="{03E65579-F782-4458-950C-6AF26A61BD7B}" type="parTrans" cxnId="{B941B147-77B9-497C-9F84-ED0B4578998C}">
      <dgm:prSet/>
      <dgm:spPr/>
      <dgm:t>
        <a:bodyPr/>
        <a:lstStyle/>
        <a:p>
          <a:endParaRPr lang="en-US"/>
        </a:p>
      </dgm:t>
    </dgm:pt>
    <dgm:pt modelId="{B6E08E6D-1569-4AAB-A5BA-3E7B0FF6D5DE}" type="sibTrans" cxnId="{B941B147-77B9-497C-9F84-ED0B4578998C}">
      <dgm:prSet/>
      <dgm:spPr/>
      <dgm:t>
        <a:bodyPr/>
        <a:lstStyle/>
        <a:p>
          <a:endParaRPr lang="en-US"/>
        </a:p>
      </dgm:t>
    </dgm:pt>
    <dgm:pt modelId="{EB2E4B71-B848-454C-B69F-711F43955ADE}" type="pres">
      <dgm:prSet presAssocID="{B4A71107-820A-42EE-9863-487BB7F94369}" presName="compositeShape" presStyleCnt="0">
        <dgm:presLayoutVars>
          <dgm:dir/>
          <dgm:resizeHandles/>
        </dgm:presLayoutVars>
      </dgm:prSet>
      <dgm:spPr/>
    </dgm:pt>
    <dgm:pt modelId="{98C99FD6-08B4-42A8-8E20-15C3EFA67A45}" type="pres">
      <dgm:prSet presAssocID="{B4A71107-820A-42EE-9863-487BB7F94369}" presName="pyramid" presStyleLbl="node1" presStyleIdx="0" presStyleCnt="1" custLinFactNeighborY="1250"/>
      <dgm:spPr/>
      <dgm:t>
        <a:bodyPr/>
        <a:lstStyle/>
        <a:p>
          <a:endParaRPr lang="en-US"/>
        </a:p>
      </dgm:t>
    </dgm:pt>
    <dgm:pt modelId="{9B9DCC13-B09D-4528-9E6D-D87467CC7C53}" type="pres">
      <dgm:prSet presAssocID="{B4A71107-820A-42EE-9863-487BB7F94369}" presName="theList" presStyleCnt="0"/>
      <dgm:spPr/>
    </dgm:pt>
    <dgm:pt modelId="{811D9481-E209-4F28-A2CB-9670D6EC7348}" type="pres">
      <dgm:prSet presAssocID="{77316AD6-AEE0-421D-9A24-2297CFD751DC}" presName="aNode" presStyleLbl="fgAcc1" presStyleIdx="0" presStyleCnt="5">
        <dgm:presLayoutVars>
          <dgm:bulletEnabled val="1"/>
        </dgm:presLayoutVars>
      </dgm:prSet>
      <dgm:spPr/>
      <dgm:t>
        <a:bodyPr/>
        <a:lstStyle/>
        <a:p>
          <a:endParaRPr lang="en-US"/>
        </a:p>
      </dgm:t>
    </dgm:pt>
    <dgm:pt modelId="{A428FEF0-9904-42C0-B7AE-B31A766351BA}" type="pres">
      <dgm:prSet presAssocID="{77316AD6-AEE0-421D-9A24-2297CFD751DC}" presName="aSpace" presStyleCnt="0"/>
      <dgm:spPr/>
    </dgm:pt>
    <dgm:pt modelId="{361568C6-7894-4C2B-9714-F1552638E7BE}" type="pres">
      <dgm:prSet presAssocID="{7C366778-16F6-4DB6-807E-578346A60DE0}" presName="aNode" presStyleLbl="fgAcc1" presStyleIdx="1" presStyleCnt="5">
        <dgm:presLayoutVars>
          <dgm:bulletEnabled val="1"/>
        </dgm:presLayoutVars>
      </dgm:prSet>
      <dgm:spPr/>
      <dgm:t>
        <a:bodyPr/>
        <a:lstStyle/>
        <a:p>
          <a:endParaRPr lang="en-US"/>
        </a:p>
      </dgm:t>
    </dgm:pt>
    <dgm:pt modelId="{E5E19BBF-2039-4FD8-A2A6-7049696F64B9}" type="pres">
      <dgm:prSet presAssocID="{7C366778-16F6-4DB6-807E-578346A60DE0}" presName="aSpace" presStyleCnt="0"/>
      <dgm:spPr/>
    </dgm:pt>
    <dgm:pt modelId="{25DB21E1-35DB-4BBB-8961-112FB50F71CE}" type="pres">
      <dgm:prSet presAssocID="{7C6E12DD-8752-47F4-A81F-CF6ABEEC46FD}" presName="aNode" presStyleLbl="fgAcc1" presStyleIdx="2" presStyleCnt="5">
        <dgm:presLayoutVars>
          <dgm:bulletEnabled val="1"/>
        </dgm:presLayoutVars>
      </dgm:prSet>
      <dgm:spPr/>
      <dgm:t>
        <a:bodyPr/>
        <a:lstStyle/>
        <a:p>
          <a:endParaRPr lang="en-US"/>
        </a:p>
      </dgm:t>
    </dgm:pt>
    <dgm:pt modelId="{2ECE4578-26B6-40A0-9426-AE34604C95A4}" type="pres">
      <dgm:prSet presAssocID="{7C6E12DD-8752-47F4-A81F-CF6ABEEC46FD}" presName="aSpace" presStyleCnt="0"/>
      <dgm:spPr/>
    </dgm:pt>
    <dgm:pt modelId="{A625A7E2-1ED3-4E25-A879-FFAAC78EE22A}" type="pres">
      <dgm:prSet presAssocID="{04FD8D05-4DDA-483C-BC21-9F0A18F2D097}" presName="aNode" presStyleLbl="fgAcc1" presStyleIdx="3" presStyleCnt="5">
        <dgm:presLayoutVars>
          <dgm:bulletEnabled val="1"/>
        </dgm:presLayoutVars>
      </dgm:prSet>
      <dgm:spPr/>
      <dgm:t>
        <a:bodyPr/>
        <a:lstStyle/>
        <a:p>
          <a:endParaRPr lang="en-US"/>
        </a:p>
      </dgm:t>
    </dgm:pt>
    <dgm:pt modelId="{3FD4F833-242D-454C-960A-A812344A546C}" type="pres">
      <dgm:prSet presAssocID="{04FD8D05-4DDA-483C-BC21-9F0A18F2D097}" presName="aSpace" presStyleCnt="0"/>
      <dgm:spPr/>
    </dgm:pt>
    <dgm:pt modelId="{8A324CB8-4B5D-41D4-863D-1F8B0220F416}" type="pres">
      <dgm:prSet presAssocID="{5C3B5B28-5A39-4891-8F2E-6DA426CFCA15}" presName="aNode" presStyleLbl="fgAcc1" presStyleIdx="4" presStyleCnt="5">
        <dgm:presLayoutVars>
          <dgm:bulletEnabled val="1"/>
        </dgm:presLayoutVars>
      </dgm:prSet>
      <dgm:spPr/>
      <dgm:t>
        <a:bodyPr/>
        <a:lstStyle/>
        <a:p>
          <a:endParaRPr lang="en-US"/>
        </a:p>
      </dgm:t>
    </dgm:pt>
    <dgm:pt modelId="{DA0FDEAC-9224-4187-B8BB-C341A8C99CEE}" type="pres">
      <dgm:prSet presAssocID="{5C3B5B28-5A39-4891-8F2E-6DA426CFCA15}" presName="aSpace" presStyleCnt="0"/>
      <dgm:spPr/>
    </dgm:pt>
  </dgm:ptLst>
  <dgm:cxnLst>
    <dgm:cxn modelId="{B941B147-77B9-497C-9F84-ED0B4578998C}" srcId="{B4A71107-820A-42EE-9863-487BB7F94369}" destId="{5C3B5B28-5A39-4891-8F2E-6DA426CFCA15}" srcOrd="4" destOrd="0" parTransId="{03E65579-F782-4458-950C-6AF26A61BD7B}" sibTransId="{B6E08E6D-1569-4AAB-A5BA-3E7B0FF6D5DE}"/>
    <dgm:cxn modelId="{5619847B-9D03-4C88-A70B-20F07C6F7A4B}" srcId="{B4A71107-820A-42EE-9863-487BB7F94369}" destId="{77316AD6-AEE0-421D-9A24-2297CFD751DC}" srcOrd="0" destOrd="0" parTransId="{5E8F56CF-FF4B-47B7-98F4-DE05C7300558}" sibTransId="{326F9E21-5FE4-4E0D-8156-35C24D8C1DC5}"/>
    <dgm:cxn modelId="{81D78C5D-4DDB-44F4-A29A-86775F92B904}" type="presOf" srcId="{04FD8D05-4DDA-483C-BC21-9F0A18F2D097}" destId="{A625A7E2-1ED3-4E25-A879-FFAAC78EE22A}" srcOrd="0" destOrd="0" presId="urn:microsoft.com/office/officeart/2005/8/layout/pyramid2"/>
    <dgm:cxn modelId="{83F389DB-7CC2-4D71-81E9-26AC59D66D65}" type="presOf" srcId="{7C366778-16F6-4DB6-807E-578346A60DE0}" destId="{361568C6-7894-4C2B-9714-F1552638E7BE}" srcOrd="0" destOrd="0" presId="urn:microsoft.com/office/officeart/2005/8/layout/pyramid2"/>
    <dgm:cxn modelId="{64325D7D-DA98-4EC4-82C2-AD470A44DEBD}" type="presOf" srcId="{5C3B5B28-5A39-4891-8F2E-6DA426CFCA15}" destId="{8A324CB8-4B5D-41D4-863D-1F8B0220F416}" srcOrd="0" destOrd="0" presId="urn:microsoft.com/office/officeart/2005/8/layout/pyramid2"/>
    <dgm:cxn modelId="{CB43E789-DD05-4747-B3F8-77916C438900}" type="presOf" srcId="{77316AD6-AEE0-421D-9A24-2297CFD751DC}" destId="{811D9481-E209-4F28-A2CB-9670D6EC7348}" srcOrd="0" destOrd="0" presId="urn:microsoft.com/office/officeart/2005/8/layout/pyramid2"/>
    <dgm:cxn modelId="{2126A6BF-4B6C-4D25-B3B2-D49E97283F77}" srcId="{B4A71107-820A-42EE-9863-487BB7F94369}" destId="{7C6E12DD-8752-47F4-A81F-CF6ABEEC46FD}" srcOrd="2" destOrd="0" parTransId="{C94A092E-D066-46CE-914A-3D37DC585B6C}" sibTransId="{84C8FF27-0126-4EB4-BFDB-DC116446E568}"/>
    <dgm:cxn modelId="{3E6E8F20-C53F-4C4B-9EDF-80C7437988E4}" type="presOf" srcId="{B4A71107-820A-42EE-9863-487BB7F94369}" destId="{EB2E4B71-B848-454C-B69F-711F43955ADE}" srcOrd="0" destOrd="0" presId="urn:microsoft.com/office/officeart/2005/8/layout/pyramid2"/>
    <dgm:cxn modelId="{A657359D-54A8-4C93-B943-EC39A1C38A31}" srcId="{B4A71107-820A-42EE-9863-487BB7F94369}" destId="{7C366778-16F6-4DB6-807E-578346A60DE0}" srcOrd="1" destOrd="0" parTransId="{977C0E1B-0FA4-4DD3-981D-8A1F633B3EE1}" sibTransId="{C7FCAF4B-A443-433A-A1D9-913E650F9988}"/>
    <dgm:cxn modelId="{3245DF98-C7F2-494F-8831-432A3AC5BE5A}" srcId="{B4A71107-820A-42EE-9863-487BB7F94369}" destId="{04FD8D05-4DDA-483C-BC21-9F0A18F2D097}" srcOrd="3" destOrd="0" parTransId="{E545E49C-5C19-4C52-BFF3-66A0F4B8ED9F}" sibTransId="{F276F700-AAEE-46A9-9825-F0B179AC7828}"/>
    <dgm:cxn modelId="{B0EB2B98-BF6E-443D-ADC9-4359D5E7294A}" type="presOf" srcId="{7C6E12DD-8752-47F4-A81F-CF6ABEEC46FD}" destId="{25DB21E1-35DB-4BBB-8961-112FB50F71CE}" srcOrd="0" destOrd="0" presId="urn:microsoft.com/office/officeart/2005/8/layout/pyramid2"/>
    <dgm:cxn modelId="{688A3001-7526-4CAC-BA27-EBF27EA71360}" type="presParOf" srcId="{EB2E4B71-B848-454C-B69F-711F43955ADE}" destId="{98C99FD6-08B4-42A8-8E20-15C3EFA67A45}" srcOrd="0" destOrd="0" presId="urn:microsoft.com/office/officeart/2005/8/layout/pyramid2"/>
    <dgm:cxn modelId="{6EDEB2C6-D039-44E8-91D2-959A9F1F34CB}" type="presParOf" srcId="{EB2E4B71-B848-454C-B69F-711F43955ADE}" destId="{9B9DCC13-B09D-4528-9E6D-D87467CC7C53}" srcOrd="1" destOrd="0" presId="urn:microsoft.com/office/officeart/2005/8/layout/pyramid2"/>
    <dgm:cxn modelId="{4AC7B0D7-8EFA-4619-ACE1-30B4F44BDCC5}" type="presParOf" srcId="{9B9DCC13-B09D-4528-9E6D-D87467CC7C53}" destId="{811D9481-E209-4F28-A2CB-9670D6EC7348}" srcOrd="0" destOrd="0" presId="urn:microsoft.com/office/officeart/2005/8/layout/pyramid2"/>
    <dgm:cxn modelId="{F3882DB3-2E8A-418A-9D6F-F77A1BE70902}" type="presParOf" srcId="{9B9DCC13-B09D-4528-9E6D-D87467CC7C53}" destId="{A428FEF0-9904-42C0-B7AE-B31A766351BA}" srcOrd="1" destOrd="0" presId="urn:microsoft.com/office/officeart/2005/8/layout/pyramid2"/>
    <dgm:cxn modelId="{9F7C05A8-415B-4E96-9333-6DF212FBB46B}" type="presParOf" srcId="{9B9DCC13-B09D-4528-9E6D-D87467CC7C53}" destId="{361568C6-7894-4C2B-9714-F1552638E7BE}" srcOrd="2" destOrd="0" presId="urn:microsoft.com/office/officeart/2005/8/layout/pyramid2"/>
    <dgm:cxn modelId="{D6AB7D01-E484-4237-8EDC-3F11954FB36C}" type="presParOf" srcId="{9B9DCC13-B09D-4528-9E6D-D87467CC7C53}" destId="{E5E19BBF-2039-4FD8-A2A6-7049696F64B9}" srcOrd="3" destOrd="0" presId="urn:microsoft.com/office/officeart/2005/8/layout/pyramid2"/>
    <dgm:cxn modelId="{33A4AB31-252F-42A4-8A09-F2C3D976AC2A}" type="presParOf" srcId="{9B9DCC13-B09D-4528-9E6D-D87467CC7C53}" destId="{25DB21E1-35DB-4BBB-8961-112FB50F71CE}" srcOrd="4" destOrd="0" presId="urn:microsoft.com/office/officeart/2005/8/layout/pyramid2"/>
    <dgm:cxn modelId="{3AA2303B-F361-44C6-A6FD-69446DFB1D44}" type="presParOf" srcId="{9B9DCC13-B09D-4528-9E6D-D87467CC7C53}" destId="{2ECE4578-26B6-40A0-9426-AE34604C95A4}" srcOrd="5" destOrd="0" presId="urn:microsoft.com/office/officeart/2005/8/layout/pyramid2"/>
    <dgm:cxn modelId="{82B9CC1C-FE81-4EFE-BEB6-A2E07C1D1C1C}" type="presParOf" srcId="{9B9DCC13-B09D-4528-9E6D-D87467CC7C53}" destId="{A625A7E2-1ED3-4E25-A879-FFAAC78EE22A}" srcOrd="6" destOrd="0" presId="urn:microsoft.com/office/officeart/2005/8/layout/pyramid2"/>
    <dgm:cxn modelId="{F2B5D129-56B5-484E-AF51-F855B625401E}" type="presParOf" srcId="{9B9DCC13-B09D-4528-9E6D-D87467CC7C53}" destId="{3FD4F833-242D-454C-960A-A812344A546C}" srcOrd="7" destOrd="0" presId="urn:microsoft.com/office/officeart/2005/8/layout/pyramid2"/>
    <dgm:cxn modelId="{D42A5063-8EA3-45E5-80A1-8AFE2CEA0134}" type="presParOf" srcId="{9B9DCC13-B09D-4528-9E6D-D87467CC7C53}" destId="{8A324CB8-4B5D-41D4-863D-1F8B0220F416}" srcOrd="8" destOrd="0" presId="urn:microsoft.com/office/officeart/2005/8/layout/pyramid2"/>
    <dgm:cxn modelId="{C8A6B631-4374-4A99-9EA0-72AB7160FC7E}" type="presParOf" srcId="{9B9DCC13-B09D-4528-9E6D-D87467CC7C53}" destId="{DA0FDEAC-9224-4187-B8BB-C341A8C99CEE}"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99FD6-08B4-42A8-8E20-15C3EFA67A45}">
      <dsp:nvSpPr>
        <dsp:cNvPr id="0" name=""/>
        <dsp:cNvSpPr/>
      </dsp:nvSpPr>
      <dsp:spPr>
        <a:xfrm>
          <a:off x="621664" y="0"/>
          <a:ext cx="4749800" cy="4749800"/>
        </a:xfrm>
        <a:prstGeom prst="triangle">
          <a:avLst/>
        </a:prstGeom>
        <a:solidFill>
          <a:schemeClr val="dk2">
            <a:hueOff val="0"/>
            <a:satOff val="0"/>
            <a:lumOff val="0"/>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11D9481-E209-4F28-A2CB-9670D6EC7348}">
      <dsp:nvSpPr>
        <dsp:cNvPr id="0" name=""/>
        <dsp:cNvSpPr/>
      </dsp:nvSpPr>
      <dsp:spPr>
        <a:xfrm>
          <a:off x="2996565" y="475443"/>
          <a:ext cx="3087370" cy="675362"/>
        </a:xfrm>
        <a:prstGeom prst="round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 Post-Financing Phase</a:t>
          </a:r>
          <a:endParaRPr lang="en-US" sz="1800" kern="1200" dirty="0"/>
        </a:p>
      </dsp:txBody>
      <dsp:txXfrm>
        <a:off x="3029533" y="508411"/>
        <a:ext cx="3021434" cy="609426"/>
      </dsp:txXfrm>
    </dsp:sp>
    <dsp:sp modelId="{361568C6-7894-4C2B-9714-F1552638E7BE}">
      <dsp:nvSpPr>
        <dsp:cNvPr id="0" name=""/>
        <dsp:cNvSpPr/>
      </dsp:nvSpPr>
      <dsp:spPr>
        <a:xfrm>
          <a:off x="2996565" y="1235226"/>
          <a:ext cx="3087370" cy="675362"/>
        </a:xfrm>
        <a:prstGeom prst="round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IV. Construction Phase</a:t>
          </a:r>
          <a:endParaRPr lang="en-US" sz="1800" kern="1200" dirty="0"/>
        </a:p>
      </dsp:txBody>
      <dsp:txXfrm>
        <a:off x="3029533" y="1268194"/>
        <a:ext cx="3021434" cy="609426"/>
      </dsp:txXfrm>
    </dsp:sp>
    <dsp:sp modelId="{25DB21E1-35DB-4BBB-8961-112FB50F71CE}">
      <dsp:nvSpPr>
        <dsp:cNvPr id="0" name=""/>
        <dsp:cNvSpPr/>
      </dsp:nvSpPr>
      <dsp:spPr>
        <a:xfrm>
          <a:off x="2996565" y="1995008"/>
          <a:ext cx="3087370" cy="675362"/>
        </a:xfrm>
        <a:prstGeom prst="round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III. Financing Phase</a:t>
          </a:r>
          <a:endParaRPr lang="en-US" sz="1800" kern="1200" dirty="0"/>
        </a:p>
      </dsp:txBody>
      <dsp:txXfrm>
        <a:off x="3029533" y="2027976"/>
        <a:ext cx="3021434" cy="609426"/>
      </dsp:txXfrm>
    </dsp:sp>
    <dsp:sp modelId="{A625A7E2-1ED3-4E25-A879-FFAAC78EE22A}">
      <dsp:nvSpPr>
        <dsp:cNvPr id="0" name=""/>
        <dsp:cNvSpPr/>
      </dsp:nvSpPr>
      <dsp:spPr>
        <a:xfrm>
          <a:off x="2996565" y="2754791"/>
          <a:ext cx="3087370" cy="675362"/>
        </a:xfrm>
        <a:prstGeom prst="round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II. Election Phase</a:t>
          </a:r>
          <a:endParaRPr lang="en-US" sz="1800" kern="1200" dirty="0"/>
        </a:p>
      </dsp:txBody>
      <dsp:txXfrm>
        <a:off x="3029533" y="2787759"/>
        <a:ext cx="3021434" cy="609426"/>
      </dsp:txXfrm>
    </dsp:sp>
    <dsp:sp modelId="{8A324CB8-4B5D-41D4-863D-1F8B0220F416}">
      <dsp:nvSpPr>
        <dsp:cNvPr id="0" name=""/>
        <dsp:cNvSpPr/>
      </dsp:nvSpPr>
      <dsp:spPr>
        <a:xfrm>
          <a:off x="2996565" y="3514573"/>
          <a:ext cx="3087370" cy="675362"/>
        </a:xfrm>
        <a:prstGeom prst="round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 Capital Improvement Planning Phase</a:t>
          </a:r>
          <a:endParaRPr lang="en-US" sz="1800" kern="1200" dirty="0"/>
        </a:p>
      </dsp:txBody>
      <dsp:txXfrm>
        <a:off x="3029533" y="3547541"/>
        <a:ext cx="3021434" cy="60942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BC5C3A9-F48A-40E3-8FAB-9FCD4694FF0F}" type="datetimeFigureOut">
              <a:rPr lang="en-US" smtClean="0"/>
              <a:t>10/5/2016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CB8C31E-B413-485A-93FB-DC574C7BCEB7}" type="slidenum">
              <a:rPr lang="en-US" smtClean="0"/>
              <a:t>‹#›</a:t>
            </a:fld>
            <a:endParaRPr lang="en-US" dirty="0"/>
          </a:p>
        </p:txBody>
      </p:sp>
    </p:spTree>
    <p:extLst>
      <p:ext uri="{BB962C8B-B14F-4D97-AF65-F5344CB8AC3E}">
        <p14:creationId xmlns:p14="http://schemas.microsoft.com/office/powerpoint/2010/main" val="3045887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2C72460D-D6CB-4541-8501-A76D6CD0CCC8}" type="datetime1">
              <a:rPr lang="en-US" smtClean="0"/>
              <a:t>10/5/2016</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F2A5234B-61C8-4022-9EA5-82009875452E}"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1A826C-4220-4637-9575-1E06F2F780E7}" type="datetime1">
              <a:rPr lang="en-US" smtClean="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A5234B-61C8-4022-9EA5-82009875452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C11174-9F2C-4C66-B45D-2AA4537C27D0}" type="datetime1">
              <a:rPr lang="en-US" smtClean="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2A5234B-61C8-4022-9EA5-82009875452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1">
                  <a:lumMod val="75000"/>
                </a:schemeClr>
              </a:buClr>
              <a:defRPr/>
            </a:lvl1pPr>
            <a:lvl3pPr>
              <a:buClr>
                <a:schemeClr val="accent1">
                  <a:lumMod val="60000"/>
                  <a:lumOff val="40000"/>
                </a:schemeClr>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399218A-8A15-4F8F-96B6-B9E8D8288A50}" type="datetime1">
              <a:rPr lang="en-US" smtClean="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52400" y="6400800"/>
            <a:ext cx="582966" cy="274320"/>
          </a:xfrm>
        </p:spPr>
        <p:txBody>
          <a:bodyPr/>
          <a:lstStyle>
            <a:lvl1pPr>
              <a:defRPr sz="900"/>
            </a:lvl1pPr>
          </a:lstStyle>
          <a:p>
            <a:fld id="{F2A5234B-61C8-4022-9EA5-82009875452E}"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07B8DB93-B145-4FED-BB38-FEE9222030EC}" type="datetime1">
              <a:rPr lang="en-US" smtClean="0"/>
              <a:t>10/5/2016</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F2A5234B-61C8-4022-9EA5-82009875452E}"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95B118-7B09-4B24-AC22-41ED3562E8CA}" type="datetime1">
              <a:rPr lang="en-US" smtClean="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A5234B-61C8-4022-9EA5-82009875452E}"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766701-A3E3-4406-BDE5-25EA8F7BBD7D}" type="datetime1">
              <a:rPr lang="en-US" smtClean="0"/>
              <a:t>10/5/2016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A5234B-61C8-4022-9EA5-82009875452E}"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3B6C164-12A2-4982-B0C2-176C52B69C1D}" type="datetime1">
              <a:rPr lang="en-US" smtClean="0"/>
              <a:t>10/5/2016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A5234B-61C8-4022-9EA5-82009875452E}"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6658573D-978F-4D74-9E48-2A563984143C}" type="datetime1">
              <a:rPr lang="en-US" smtClean="0"/>
              <a:t>10/5/2016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A5234B-61C8-4022-9EA5-82009875452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2C72B-6382-4878-9B4A-A17916FBE055}" type="datetime1">
              <a:rPr lang="en-US" smtClean="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2A5234B-61C8-4022-9EA5-82009875452E}"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479987-A7E0-41F9-B1DC-BE0363CF438E}" type="datetime1">
              <a:rPr lang="en-US" smtClean="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A5234B-61C8-4022-9EA5-82009875452E}"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D4D78C10-86B7-4FFE-9538-C79DA6DF65AA}" type="datetime1">
              <a:rPr lang="en-US" smtClean="0"/>
              <a:t>10/5/2016</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F2A5234B-61C8-4022-9EA5-82009875452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lumMod val="75000"/>
          </a:schemeClr>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1">
            <a:lumMod val="60000"/>
            <a:lumOff val="40000"/>
          </a:schemeClr>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200400"/>
            <a:ext cx="6705600" cy="609600"/>
          </a:xfrm>
        </p:spPr>
        <p:txBody>
          <a:bodyPr/>
          <a:lstStyle/>
          <a:p>
            <a:pPr algn="r"/>
            <a:r>
              <a:rPr lang="en-US" dirty="0" smtClean="0"/>
              <a:t>How to make your District’s Facilities Plan a Reality</a:t>
            </a:r>
            <a:endParaRPr lang="en-US" dirty="0"/>
          </a:p>
        </p:txBody>
      </p:sp>
      <p:sp>
        <p:nvSpPr>
          <p:cNvPr id="2" name="Title 1"/>
          <p:cNvSpPr>
            <a:spLocks noGrp="1"/>
          </p:cNvSpPr>
          <p:nvPr>
            <p:ph type="title"/>
          </p:nvPr>
        </p:nvSpPr>
        <p:spPr>
          <a:xfrm>
            <a:off x="152400" y="2052960"/>
            <a:ext cx="6629400" cy="1828800"/>
          </a:xfrm>
        </p:spPr>
        <p:txBody>
          <a:bodyPr/>
          <a:lstStyle/>
          <a:p>
            <a:r>
              <a:rPr lang="en-US" dirty="0" smtClean="0"/>
              <a:t>School bond overview</a:t>
            </a:r>
            <a:endParaRPr lang="en-US" dirty="0"/>
          </a:p>
        </p:txBody>
      </p:sp>
      <p:pic>
        <p:nvPicPr>
          <p:cNvPr id="4" name="Picture 2" descr="M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857500"/>
            <a:ext cx="2039226" cy="421441"/>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152400" y="4191000"/>
            <a:ext cx="6705600" cy="609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dirty="0" smtClean="0"/>
              <a:t>October 21, 2016</a:t>
            </a:r>
            <a:endParaRPr lang="en-US" dirty="0"/>
          </a:p>
        </p:txBody>
      </p:sp>
    </p:spTree>
    <p:extLst>
      <p:ext uri="{BB962C8B-B14F-4D97-AF65-F5344CB8AC3E}">
        <p14:creationId xmlns:p14="http://schemas.microsoft.com/office/powerpoint/2010/main" val="254385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Sample state aid for debt service</a:t>
            </a:r>
            <a:endParaRPr lang="en-US" dirty="0"/>
          </a:p>
        </p:txBody>
      </p:sp>
      <p:grpSp>
        <p:nvGrpSpPr>
          <p:cNvPr id="6" name="Group 5"/>
          <p:cNvGrpSpPr>
            <a:grpSpLocks noChangeAspect="1"/>
          </p:cNvGrpSpPr>
          <p:nvPr/>
        </p:nvGrpSpPr>
        <p:grpSpPr>
          <a:xfrm>
            <a:off x="2133600" y="1676400"/>
            <a:ext cx="4876800" cy="4334933"/>
            <a:chOff x="1500188" y="852488"/>
            <a:chExt cx="6143625" cy="5513831"/>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852488"/>
              <a:ext cx="614362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5986497"/>
              <a:ext cx="6143625" cy="379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9" name="Table 8"/>
          <p:cNvGraphicFramePr>
            <a:graphicFrameLocks noGrp="1"/>
          </p:cNvGraphicFramePr>
          <p:nvPr>
            <p:extLst>
              <p:ext uri="{D42A27DB-BD31-4B8C-83A1-F6EECF244321}">
                <p14:modId xmlns:p14="http://schemas.microsoft.com/office/powerpoint/2010/main" val="3241453916"/>
              </p:ext>
            </p:extLst>
          </p:nvPr>
        </p:nvGraphicFramePr>
        <p:xfrm>
          <a:off x="609600" y="6132195"/>
          <a:ext cx="8077200" cy="497205"/>
        </p:xfrm>
        <a:graphic>
          <a:graphicData uri="http://schemas.openxmlformats.org/drawingml/2006/table">
            <a:tbl>
              <a:tblPr/>
              <a:tblGrid>
                <a:gridCol w="8077200"/>
              </a:tblGrid>
              <a:tr h="247650">
                <a:tc>
                  <a:txBody>
                    <a:bodyPr/>
                    <a:lstStyle/>
                    <a:p>
                      <a:pPr algn="just" fontAlgn="ctr"/>
                      <a:r>
                        <a:rPr lang="en-US" sz="800" b="0" i="0" u="none" strike="noStrike" dirty="0" smtClean="0">
                          <a:solidFill>
                            <a:srgbClr val="333333"/>
                          </a:solidFill>
                          <a:effectLst/>
                          <a:latin typeface="Calibri"/>
                        </a:rPr>
                        <a:t>This estimate remains preliminary until the bond election is</a:t>
                      </a:r>
                      <a:r>
                        <a:rPr lang="en-US" sz="800" b="0" i="0" u="none" strike="noStrike" baseline="0" dirty="0" smtClean="0">
                          <a:solidFill>
                            <a:srgbClr val="333333"/>
                          </a:solidFill>
                          <a:effectLst/>
                          <a:latin typeface="Calibri"/>
                        </a:rPr>
                        <a:t> passed and the debt service budget is prepared.</a:t>
                      </a:r>
                    </a:p>
                    <a:p>
                      <a:pPr algn="just" fontAlgn="ctr"/>
                      <a:r>
                        <a:rPr lang="en-US" sz="800" b="0" i="0" u="none" strike="noStrike" baseline="0" dirty="0" smtClean="0">
                          <a:solidFill>
                            <a:srgbClr val="333333"/>
                          </a:solidFill>
                          <a:effectLst/>
                          <a:latin typeface="Calibri"/>
                        </a:rPr>
                        <a:t>The district’s share of the bond payment is the ratio of the district mill value per ANB to the Statewide mill value per ANB.  District’s whose mill value per ANB exceeds the statewide mill value do not qualify for Debt Service GTB state funding.</a:t>
                      </a:r>
                    </a:p>
                    <a:p>
                      <a:pPr algn="just" fontAlgn="ctr"/>
                      <a:r>
                        <a:rPr lang="en-US" sz="800" b="0" i="0" u="none" strike="noStrike" baseline="0" dirty="0" smtClean="0">
                          <a:solidFill>
                            <a:srgbClr val="333333"/>
                          </a:solidFill>
                          <a:effectLst/>
                          <a:latin typeface="Calibri"/>
                        </a:rPr>
                        <a:t>The Pro-rate % is the percentage of state funding provided in the previous year.</a:t>
                      </a:r>
                      <a:endParaRPr lang="en-US" sz="800" b="0" i="0" u="none" strike="noStrike" dirty="0">
                        <a:solidFill>
                          <a:srgbClr val="333333"/>
                        </a:solidFill>
                        <a:effectLst/>
                        <a:latin typeface="Calibri"/>
                      </a:endParaRPr>
                    </a:p>
                  </a:txBody>
                  <a:tcPr marL="9525" marR="9525" marT="9525" marB="0" anchor="ctr">
                    <a:lnL>
                      <a:noFill/>
                    </a:lnL>
                    <a:lnR>
                      <a:noFill/>
                    </a:lnR>
                    <a:lnT>
                      <a:noFill/>
                    </a:lnT>
                    <a:lnB>
                      <a:noFill/>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273191293"/>
              </p:ext>
            </p:extLst>
          </p:nvPr>
        </p:nvGraphicFramePr>
        <p:xfrm>
          <a:off x="6629400" y="6457950"/>
          <a:ext cx="2246134" cy="247650"/>
        </p:xfrm>
        <a:graphic>
          <a:graphicData uri="http://schemas.openxmlformats.org/drawingml/2006/table">
            <a:tbl>
              <a:tblPr/>
              <a:tblGrid>
                <a:gridCol w="2246134"/>
              </a:tblGrid>
              <a:tr h="247650">
                <a:tc>
                  <a:txBody>
                    <a:bodyPr/>
                    <a:lstStyle/>
                    <a:p>
                      <a:pPr algn="r" fontAlgn="ctr"/>
                      <a:r>
                        <a:rPr lang="en-US" sz="900" b="0" i="1" u="none" strike="noStrike" dirty="0" smtClean="0">
                          <a:solidFill>
                            <a:srgbClr val="333333"/>
                          </a:solidFill>
                          <a:effectLst/>
                          <a:latin typeface="Calibri"/>
                        </a:rPr>
                        <a:t>Source: Montana Office of Public Instruction</a:t>
                      </a:r>
                      <a:endParaRPr lang="en-US" sz="900" b="0" i="1" u="none" strike="noStrike" dirty="0">
                        <a:solidFill>
                          <a:srgbClr val="333333"/>
                        </a:solidFill>
                        <a:effectLst/>
                        <a:latin typeface="Calibri"/>
                      </a:endParaRPr>
                    </a:p>
                  </a:txBody>
                  <a:tcPr marL="9525" marR="9525" marT="9525" marB="0" anchor="ctr">
                    <a:lnL>
                      <a:noFill/>
                    </a:lnL>
                    <a:lnR>
                      <a:noFill/>
                    </a:lnR>
                    <a:lnT>
                      <a:noFill/>
                    </a:lnT>
                    <a:lnB>
                      <a:noFill/>
                    </a:lnB>
                  </a:tcPr>
                </a:tc>
              </a:tr>
            </a:tbl>
          </a:graphicData>
        </a:graphic>
      </p:graphicFrame>
      <p:sp>
        <p:nvSpPr>
          <p:cNvPr id="2" name="Slide Number Placeholder 1"/>
          <p:cNvSpPr>
            <a:spLocks noGrp="1"/>
          </p:cNvSpPr>
          <p:nvPr>
            <p:ph type="sldNum" sz="quarter" idx="12"/>
          </p:nvPr>
        </p:nvSpPr>
        <p:spPr/>
        <p:txBody>
          <a:bodyPr/>
          <a:lstStyle/>
          <a:p>
            <a:fld id="{F2A5234B-61C8-4022-9EA5-82009875452E}" type="slidenum">
              <a:rPr lang="en-US" smtClean="0"/>
              <a:t>10</a:t>
            </a:fld>
            <a:endParaRPr lang="en-US" dirty="0"/>
          </a:p>
        </p:txBody>
      </p:sp>
    </p:spTree>
    <p:extLst>
      <p:ext uri="{BB962C8B-B14F-4D97-AF65-F5344CB8AC3E}">
        <p14:creationId xmlns:p14="http://schemas.microsoft.com/office/powerpoint/2010/main" val="513120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TRends in state aid for debt service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3225"/>
            <a:ext cx="7010400"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2A5234B-61C8-4022-9EA5-82009875452E}" type="slidenum">
              <a:rPr lang="en-US" smtClean="0"/>
              <a:t>11</a:t>
            </a:fld>
            <a:endParaRPr lang="en-US" dirty="0"/>
          </a:p>
        </p:txBody>
      </p:sp>
    </p:spTree>
    <p:extLst>
      <p:ext uri="{BB962C8B-B14F-4D97-AF65-F5344CB8AC3E}">
        <p14:creationId xmlns:p14="http://schemas.microsoft.com/office/powerpoint/2010/main" val="2478253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Municipal Bond market update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850" y="2057400"/>
            <a:ext cx="73923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577622299"/>
              </p:ext>
            </p:extLst>
          </p:nvPr>
        </p:nvGraphicFramePr>
        <p:xfrm>
          <a:off x="7467600" y="6457950"/>
          <a:ext cx="1477049" cy="247650"/>
        </p:xfrm>
        <a:graphic>
          <a:graphicData uri="http://schemas.openxmlformats.org/drawingml/2006/table">
            <a:tbl>
              <a:tblPr/>
              <a:tblGrid>
                <a:gridCol w="1477049"/>
              </a:tblGrid>
              <a:tr h="247650">
                <a:tc>
                  <a:txBody>
                    <a:bodyPr/>
                    <a:lstStyle/>
                    <a:p>
                      <a:pPr algn="r" fontAlgn="ctr"/>
                      <a:r>
                        <a:rPr lang="en-US" sz="900" b="0" i="1" u="none" strike="noStrike" dirty="0" smtClean="0">
                          <a:solidFill>
                            <a:srgbClr val="333333"/>
                          </a:solidFill>
                          <a:effectLst/>
                          <a:latin typeface="Calibri"/>
                        </a:rPr>
                        <a:t>Source: Thomson</a:t>
                      </a:r>
                      <a:r>
                        <a:rPr lang="en-US" sz="900" b="0" i="1" u="none" strike="noStrike" baseline="0" dirty="0" smtClean="0">
                          <a:solidFill>
                            <a:srgbClr val="333333"/>
                          </a:solidFill>
                          <a:effectLst/>
                          <a:latin typeface="Calibri"/>
                        </a:rPr>
                        <a:t> Reuters.</a:t>
                      </a:r>
                      <a:endParaRPr lang="en-US" sz="900" b="0" i="1" u="none" strike="noStrike" dirty="0">
                        <a:solidFill>
                          <a:srgbClr val="333333"/>
                        </a:solidFill>
                        <a:effectLst/>
                        <a:latin typeface="Calibri"/>
                      </a:endParaRPr>
                    </a:p>
                  </a:txBody>
                  <a:tcPr marL="9525" marR="9525" marT="9525" marB="0" anchor="ctr">
                    <a:lnL>
                      <a:noFill/>
                    </a:lnL>
                    <a:lnR>
                      <a:noFill/>
                    </a:lnR>
                    <a:lnT>
                      <a:noFill/>
                    </a:lnT>
                    <a:lnB>
                      <a:noFill/>
                    </a:lnB>
                  </a:tcPr>
                </a:tc>
              </a:tr>
            </a:tbl>
          </a:graphicData>
        </a:graphic>
      </p:graphicFrame>
      <p:sp>
        <p:nvSpPr>
          <p:cNvPr id="6" name="TextBox 5"/>
          <p:cNvSpPr txBox="1"/>
          <p:nvPr/>
        </p:nvSpPr>
        <p:spPr>
          <a:xfrm>
            <a:off x="8229600" y="4495800"/>
            <a:ext cx="745069" cy="307777"/>
          </a:xfrm>
          <a:prstGeom prst="rect">
            <a:avLst/>
          </a:prstGeom>
          <a:noFill/>
        </p:spPr>
        <p:txBody>
          <a:bodyPr wrap="square" rtlCol="0">
            <a:spAutoFit/>
          </a:bodyPr>
          <a:lstStyle/>
          <a:p>
            <a:r>
              <a:rPr lang="en-US" sz="1400" b="1" dirty="0" smtClean="0">
                <a:solidFill>
                  <a:srgbClr val="1B587C"/>
                </a:solidFill>
                <a:latin typeface="Calibri"/>
              </a:rPr>
              <a:t>2.16%</a:t>
            </a:r>
            <a:endParaRPr lang="en-US" sz="1400" b="1" dirty="0">
              <a:solidFill>
                <a:srgbClr val="1B587C"/>
              </a:solidFill>
              <a:latin typeface="Calibri"/>
            </a:endParaRPr>
          </a:p>
        </p:txBody>
      </p:sp>
      <p:sp>
        <p:nvSpPr>
          <p:cNvPr id="7" name="TextBox 6"/>
          <p:cNvSpPr txBox="1"/>
          <p:nvPr/>
        </p:nvSpPr>
        <p:spPr>
          <a:xfrm>
            <a:off x="8229600" y="4873824"/>
            <a:ext cx="914400" cy="307777"/>
          </a:xfrm>
          <a:prstGeom prst="rect">
            <a:avLst/>
          </a:prstGeom>
          <a:noFill/>
        </p:spPr>
        <p:txBody>
          <a:bodyPr wrap="square" rtlCol="0">
            <a:spAutoFit/>
          </a:bodyPr>
          <a:lstStyle/>
          <a:p>
            <a:r>
              <a:rPr lang="en-US" sz="1400" b="1" dirty="0" smtClean="0">
                <a:solidFill>
                  <a:srgbClr val="9F2936"/>
                </a:solidFill>
                <a:latin typeface="Calibri"/>
              </a:rPr>
              <a:t>1.51%</a:t>
            </a:r>
            <a:endParaRPr lang="en-US" sz="1400" b="1" dirty="0">
              <a:solidFill>
                <a:srgbClr val="9F2936"/>
              </a:solidFill>
              <a:latin typeface="Calibri"/>
            </a:endParaRPr>
          </a:p>
        </p:txBody>
      </p:sp>
      <p:sp>
        <p:nvSpPr>
          <p:cNvPr id="8" name="TextBox 7"/>
          <p:cNvSpPr txBox="1"/>
          <p:nvPr/>
        </p:nvSpPr>
        <p:spPr>
          <a:xfrm>
            <a:off x="8229600" y="5384274"/>
            <a:ext cx="914400" cy="307777"/>
          </a:xfrm>
          <a:prstGeom prst="rect">
            <a:avLst/>
          </a:prstGeom>
          <a:noFill/>
        </p:spPr>
        <p:txBody>
          <a:bodyPr wrap="square" rtlCol="0">
            <a:spAutoFit/>
          </a:bodyPr>
          <a:lstStyle/>
          <a:p>
            <a:r>
              <a:rPr lang="en-US" sz="1400" b="1" dirty="0" smtClean="0">
                <a:solidFill>
                  <a:srgbClr val="4E8542"/>
                </a:solidFill>
                <a:latin typeface="Calibri"/>
              </a:rPr>
              <a:t>0.78%</a:t>
            </a:r>
            <a:endParaRPr lang="en-US" sz="1400" b="1" dirty="0">
              <a:solidFill>
                <a:srgbClr val="4E8542"/>
              </a:solidFill>
              <a:latin typeface="Calibri"/>
            </a:endParaRPr>
          </a:p>
        </p:txBody>
      </p:sp>
      <p:sp>
        <p:nvSpPr>
          <p:cNvPr id="4" name="TextBox 3"/>
          <p:cNvSpPr txBox="1"/>
          <p:nvPr/>
        </p:nvSpPr>
        <p:spPr>
          <a:xfrm>
            <a:off x="875850" y="1752600"/>
            <a:ext cx="7392300" cy="338554"/>
          </a:xfrm>
          <a:prstGeom prst="rect">
            <a:avLst/>
          </a:prstGeom>
          <a:solidFill>
            <a:schemeClr val="bg1"/>
          </a:solidFill>
        </p:spPr>
        <p:txBody>
          <a:bodyPr wrap="square" rtlCol="0">
            <a:spAutoFit/>
          </a:bodyPr>
          <a:lstStyle/>
          <a:p>
            <a:pPr algn="ctr"/>
            <a:r>
              <a:rPr lang="en-US" sz="1600" b="1" dirty="0" smtClean="0">
                <a:latin typeface="Calibri" panose="020F0502020204030204" pitchFamily="34" charset="0"/>
              </a:rPr>
              <a:t>“AAA” Municipal Trends for 20-year Maturity, 10-Year Maturity, 1-Year Maturity</a:t>
            </a:r>
            <a:endParaRPr lang="en-US" sz="1600" b="1"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F2A5234B-61C8-4022-9EA5-82009875452E}" type="slidenum">
              <a:rPr lang="en-US" smtClean="0"/>
              <a:t>12</a:t>
            </a:fld>
            <a:endParaRPr lang="en-US" dirty="0"/>
          </a:p>
        </p:txBody>
      </p:sp>
    </p:spTree>
    <p:extLst>
      <p:ext uri="{BB962C8B-B14F-4D97-AF65-F5344CB8AC3E}">
        <p14:creationId xmlns:p14="http://schemas.microsoft.com/office/powerpoint/2010/main" val="3936461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Sample municipal bond market rates based on rating</a:t>
            </a:r>
            <a:endParaRPr lang="en-US" dirty="0"/>
          </a:p>
        </p:txBody>
      </p:sp>
      <p:graphicFrame>
        <p:nvGraphicFramePr>
          <p:cNvPr id="9" name="Content Placeholder 7"/>
          <p:cNvGraphicFramePr>
            <a:graphicFrameLocks/>
          </p:cNvGraphicFramePr>
          <p:nvPr>
            <p:extLst>
              <p:ext uri="{D42A27DB-BD31-4B8C-83A1-F6EECF244321}">
                <p14:modId xmlns:p14="http://schemas.microsoft.com/office/powerpoint/2010/main" val="42082526"/>
              </p:ext>
            </p:extLst>
          </p:nvPr>
        </p:nvGraphicFramePr>
        <p:xfrm>
          <a:off x="2590800" y="2057400"/>
          <a:ext cx="3853232" cy="3990153"/>
        </p:xfrm>
        <a:graphic>
          <a:graphicData uri="http://schemas.openxmlformats.org/drawingml/2006/table">
            <a:tbl>
              <a:tblPr/>
              <a:tblGrid>
                <a:gridCol w="231606"/>
                <a:gridCol w="572192"/>
                <a:gridCol w="572192"/>
                <a:gridCol w="826244"/>
                <a:gridCol w="506614"/>
                <a:gridCol w="572192"/>
                <a:gridCol w="572192"/>
              </a:tblGrid>
              <a:tr h="159465">
                <a:tc gridSpan="2">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r" fontAlgn="b"/>
                      <a:r>
                        <a:rPr lang="en-US" sz="1050" b="1" i="0" u="none" strike="noStrike" dirty="0">
                          <a:solidFill>
                            <a:srgbClr val="333333"/>
                          </a:solidFill>
                          <a:effectLst/>
                          <a:latin typeface="Calibri" panose="020F0502020204030204" pitchFamily="34" charset="0"/>
                        </a:rPr>
                        <a:t> </a:t>
                      </a:r>
                    </a:p>
                  </a:txBody>
                  <a:tcPr marL="7853" marR="70678" marT="7853" marB="0" anchor="b">
                    <a:lnL>
                      <a:noFill/>
                    </a:lnL>
                    <a:lnR>
                      <a:noFill/>
                    </a:lnR>
                    <a:lnT>
                      <a:noFill/>
                    </a:lnT>
                    <a:lnB w="127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b"/>
                      <a:r>
                        <a:rPr lang="en-US" sz="1100" b="1" i="0" u="none" strike="noStrike" dirty="0">
                          <a:solidFill>
                            <a:srgbClr val="333333"/>
                          </a:solidFill>
                          <a:effectLst/>
                          <a:latin typeface="Calibri" panose="020F0502020204030204" pitchFamily="34" charset="0"/>
                        </a:rPr>
                        <a:t>"AAA"</a:t>
                      </a:r>
                    </a:p>
                  </a:txBody>
                  <a:tcPr marL="7853" marR="70678" marT="7853" marB="0" anchor="b">
                    <a:lnL>
                      <a:noFill/>
                    </a:lnL>
                    <a:lnR>
                      <a:noFill/>
                    </a:lnR>
                    <a:lnT>
                      <a:noFill/>
                    </a:lnT>
                    <a:lnB w="127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b"/>
                      <a:r>
                        <a:rPr lang="en-US" sz="1100" b="1" i="0" u="none" strike="noStrike" dirty="0">
                          <a:solidFill>
                            <a:srgbClr val="333333"/>
                          </a:solidFill>
                          <a:effectLst/>
                          <a:latin typeface="Calibri" panose="020F0502020204030204" pitchFamily="34" charset="0"/>
                        </a:rPr>
                        <a:t>INSURED</a:t>
                      </a:r>
                    </a:p>
                  </a:txBody>
                  <a:tcPr marL="7853" marR="70678" marT="7853" marB="0" anchor="b">
                    <a:lnL>
                      <a:noFill/>
                    </a:lnL>
                    <a:lnR>
                      <a:noFill/>
                    </a:lnR>
                    <a:lnT>
                      <a:noFill/>
                    </a:lnT>
                    <a:lnB w="127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b"/>
                      <a:r>
                        <a:rPr lang="en-US" sz="1100" b="1" i="0" u="none" strike="noStrike" dirty="0">
                          <a:solidFill>
                            <a:srgbClr val="333333"/>
                          </a:solidFill>
                          <a:effectLst/>
                          <a:latin typeface="Calibri" panose="020F0502020204030204" pitchFamily="34" charset="0"/>
                        </a:rPr>
                        <a:t>"AA"</a:t>
                      </a:r>
                    </a:p>
                  </a:txBody>
                  <a:tcPr marL="7853" marR="70678" marT="7853" marB="0" anchor="b">
                    <a:lnL>
                      <a:noFill/>
                    </a:lnL>
                    <a:lnR>
                      <a:noFill/>
                    </a:lnR>
                    <a:lnT>
                      <a:noFill/>
                    </a:lnT>
                    <a:lnB w="127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b"/>
                      <a:r>
                        <a:rPr lang="en-US" sz="1100" b="1" i="0" u="none" strike="noStrike" dirty="0">
                          <a:solidFill>
                            <a:srgbClr val="333333"/>
                          </a:solidFill>
                          <a:effectLst/>
                          <a:latin typeface="Calibri" panose="020F0502020204030204" pitchFamily="34" charset="0"/>
                        </a:rPr>
                        <a:t>"A"</a:t>
                      </a:r>
                    </a:p>
                  </a:txBody>
                  <a:tcPr marL="7853" marR="70678" marT="7853" marB="0" anchor="b">
                    <a:lnL>
                      <a:noFill/>
                    </a:lnL>
                    <a:lnR>
                      <a:noFill/>
                    </a:lnR>
                    <a:lnT>
                      <a:noFill/>
                    </a:lnT>
                    <a:lnB w="127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b"/>
                      <a:r>
                        <a:rPr lang="en-US" sz="1100" b="1" i="0" u="none" strike="noStrike" dirty="0">
                          <a:solidFill>
                            <a:srgbClr val="333333"/>
                          </a:solidFill>
                          <a:effectLst/>
                          <a:latin typeface="Calibri" panose="020F0502020204030204" pitchFamily="34" charset="0"/>
                        </a:rPr>
                        <a:t>"BAA"</a:t>
                      </a:r>
                    </a:p>
                  </a:txBody>
                  <a:tcPr marL="7853" marR="70678" marT="7853" marB="0" anchor="b">
                    <a:lnL>
                      <a:noFill/>
                    </a:lnL>
                    <a:lnR>
                      <a:noFill/>
                    </a:lnR>
                    <a:lnT>
                      <a:noFill/>
                    </a:lnT>
                    <a:lnB w="127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Calibri" panose="020F0502020204030204" pitchFamily="34" charset="0"/>
                        </a:rPr>
                        <a:t>1</a:t>
                      </a:r>
                    </a:p>
                  </a:txBody>
                  <a:tcPr marL="7853" marR="7853" marT="7853" marB="0" anchor="ctr">
                    <a:lnL>
                      <a:noFill/>
                    </a:lnL>
                    <a:lnR>
                      <a:noFill/>
                    </a:lnR>
                    <a:lnT w="12700" cap="flat" cmpd="sng" algn="ctr">
                      <a:solidFill>
                        <a:srgbClr val="CCCCCC"/>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r" fontAlgn="ctr"/>
                      <a:r>
                        <a:rPr lang="en-US" sz="1100" b="0" i="0" u="none" strike="noStrike" dirty="0">
                          <a:solidFill>
                            <a:srgbClr val="333333"/>
                          </a:solidFill>
                          <a:effectLst/>
                          <a:latin typeface="Calibri" panose="020F0502020204030204" pitchFamily="34" charset="0"/>
                        </a:rPr>
                        <a:t>2017</a:t>
                      </a:r>
                    </a:p>
                  </a:txBody>
                  <a:tcPr marL="9525" marR="9525" marT="9525" marB="0" anchor="ctr">
                    <a:lnL>
                      <a:noFill/>
                    </a:lnL>
                    <a:lnR>
                      <a:noFill/>
                    </a:lnR>
                    <a:lnT w="12700" cap="flat" cmpd="sng" algn="ctr">
                      <a:solidFill>
                        <a:srgbClr val="CCCCCC"/>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n-US" sz="1100" b="0" i="0" u="none" strike="noStrike" dirty="0">
                          <a:solidFill>
                            <a:srgbClr val="333333"/>
                          </a:solidFill>
                          <a:effectLst/>
                          <a:latin typeface="Calibri" panose="020F0502020204030204" pitchFamily="34" charset="0"/>
                        </a:rPr>
                        <a:t>0.78</a:t>
                      </a:r>
                    </a:p>
                  </a:txBody>
                  <a:tcPr marL="9525" marR="9525" marT="9525" marB="0" anchor="ctr">
                    <a:lnL>
                      <a:noFill/>
                    </a:lnL>
                    <a:lnR>
                      <a:noFill/>
                    </a:lnR>
                    <a:lnT w="12700" cap="flat" cmpd="sng" algn="ctr">
                      <a:solidFill>
                        <a:srgbClr val="CCCCCC"/>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n-US" sz="1100" b="0" i="0" u="none" strike="noStrike" dirty="0">
                          <a:solidFill>
                            <a:srgbClr val="333333"/>
                          </a:solidFill>
                          <a:effectLst/>
                          <a:latin typeface="Calibri" panose="020F0502020204030204" pitchFamily="34" charset="0"/>
                        </a:rPr>
                        <a:t>0.88</a:t>
                      </a:r>
                    </a:p>
                  </a:txBody>
                  <a:tcPr marL="9525" marR="9525" marT="9525" marB="0" anchor="ctr">
                    <a:lnL>
                      <a:noFill/>
                    </a:lnL>
                    <a:lnR>
                      <a:noFill/>
                    </a:lnR>
                    <a:lnT w="12700" cap="flat" cmpd="sng" algn="ctr">
                      <a:solidFill>
                        <a:srgbClr val="CCCCCC"/>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n-US" sz="1100" b="0" i="0" u="none" strike="noStrike" dirty="0">
                          <a:solidFill>
                            <a:srgbClr val="333333"/>
                          </a:solidFill>
                          <a:effectLst/>
                          <a:latin typeface="Calibri" panose="020F0502020204030204" pitchFamily="34" charset="0"/>
                        </a:rPr>
                        <a:t>0.82</a:t>
                      </a:r>
                    </a:p>
                  </a:txBody>
                  <a:tcPr marL="9525" marR="9525" marT="9525" marB="0" anchor="ctr">
                    <a:lnL>
                      <a:noFill/>
                    </a:lnL>
                    <a:lnR>
                      <a:noFill/>
                    </a:lnR>
                    <a:lnT w="12700" cap="flat" cmpd="sng" algn="ctr">
                      <a:solidFill>
                        <a:srgbClr val="CCCCCC"/>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n-US" sz="1100" b="0" i="0" u="none" strike="noStrike" dirty="0">
                          <a:solidFill>
                            <a:srgbClr val="333333"/>
                          </a:solidFill>
                          <a:effectLst/>
                          <a:latin typeface="Calibri" panose="020F0502020204030204" pitchFamily="34" charset="0"/>
                        </a:rPr>
                        <a:t>0.95</a:t>
                      </a:r>
                    </a:p>
                  </a:txBody>
                  <a:tcPr marL="9525" marR="9525" marT="9525" marB="0" anchor="ctr">
                    <a:lnL>
                      <a:noFill/>
                    </a:lnL>
                    <a:lnR>
                      <a:noFill/>
                    </a:lnR>
                    <a:lnT w="12700" cap="flat" cmpd="sng" algn="ctr">
                      <a:solidFill>
                        <a:srgbClr val="CCCCCC"/>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n-US" sz="1100" b="0" i="0" u="none" strike="noStrike" dirty="0" smtClean="0">
                          <a:solidFill>
                            <a:srgbClr val="333333"/>
                          </a:solidFill>
                          <a:effectLst/>
                          <a:latin typeface="Calibri" panose="020F0502020204030204" pitchFamily="34" charset="0"/>
                        </a:rPr>
                        <a:t>1.20</a:t>
                      </a:r>
                      <a:endParaRPr lang="en-US" sz="1100" b="0" i="0" u="none" strike="noStrike" dirty="0">
                        <a:solidFill>
                          <a:srgbClr val="333333"/>
                        </a:solidFill>
                        <a:effectLst/>
                        <a:latin typeface="Calibri" panose="020F0502020204030204" pitchFamily="34" charset="0"/>
                      </a:endParaRPr>
                    </a:p>
                  </a:txBody>
                  <a:tcPr marL="9525" marR="9525" marT="9525" marB="0" anchor="ctr">
                    <a:lnL>
                      <a:noFill/>
                    </a:lnL>
                    <a:lnR>
                      <a:noFill/>
                    </a:lnR>
                    <a:lnT w="12700" cap="flat" cmpd="sng" algn="ctr">
                      <a:solidFill>
                        <a:srgbClr val="CCCCCC"/>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Calibri" panose="020F0502020204030204" pitchFamily="34" charset="0"/>
                        </a:rPr>
                        <a:t>2</a:t>
                      </a:r>
                    </a:p>
                  </a:txBody>
                  <a:tcPr marL="7853" marR="7853" marT="7853"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r" fontAlgn="ctr"/>
                      <a:r>
                        <a:rPr lang="en-US" sz="1100" b="0" i="0" u="none" strike="noStrike" dirty="0">
                          <a:solidFill>
                            <a:srgbClr val="333333"/>
                          </a:solidFill>
                          <a:effectLst/>
                          <a:latin typeface="Calibri" panose="020F0502020204030204" pitchFamily="34" charset="0"/>
                        </a:rPr>
                        <a:t>2018</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0.82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0.94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0.89</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1.03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smtClean="0">
                          <a:solidFill>
                            <a:srgbClr val="333333"/>
                          </a:solidFill>
                          <a:effectLst/>
                          <a:latin typeface="Calibri" panose="020F0502020204030204" pitchFamily="34" charset="0"/>
                        </a:rPr>
                        <a:t>1.30</a:t>
                      </a:r>
                      <a:endParaRPr lang="en-US" sz="1100" b="0" i="0" u="none" strike="noStrike" dirty="0">
                        <a:solidFill>
                          <a:srgbClr val="333333"/>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Calibri" panose="020F0502020204030204" pitchFamily="34" charset="0"/>
                        </a:rPr>
                        <a:t>3</a:t>
                      </a:r>
                    </a:p>
                  </a:txBody>
                  <a:tcPr marL="7853" marR="7853" marT="7853"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r" fontAlgn="ctr"/>
                      <a:r>
                        <a:rPr lang="en-US" sz="1100" b="0" i="0" u="none" strike="noStrike" dirty="0">
                          <a:solidFill>
                            <a:srgbClr val="333333"/>
                          </a:solidFill>
                          <a:effectLst/>
                          <a:latin typeface="Calibri" panose="020F0502020204030204" pitchFamily="34" charset="0"/>
                        </a:rPr>
                        <a:t>2019</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0.88</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1.05</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0.96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1.13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1.43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Calibri" panose="020F0502020204030204" pitchFamily="34" charset="0"/>
                        </a:rPr>
                        <a:t>4</a:t>
                      </a:r>
                    </a:p>
                  </a:txBody>
                  <a:tcPr marL="7853" marR="7853" marT="7853"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r" fontAlgn="ctr"/>
                      <a:r>
                        <a:rPr lang="en-US" sz="1100" b="0" i="0" u="none" strike="noStrike" dirty="0">
                          <a:solidFill>
                            <a:srgbClr val="333333"/>
                          </a:solidFill>
                          <a:effectLst/>
                          <a:latin typeface="Calibri" panose="020F0502020204030204" pitchFamily="34" charset="0"/>
                        </a:rPr>
                        <a:t>2020</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0.94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1.16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1.04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1.26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1.56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Calibri" panose="020F0502020204030204" pitchFamily="34" charset="0"/>
                        </a:rPr>
                        <a:t>5</a:t>
                      </a:r>
                    </a:p>
                  </a:txBody>
                  <a:tcPr marL="7853" marR="7853" marT="7853"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r" fontAlgn="ctr"/>
                      <a:r>
                        <a:rPr lang="en-US" sz="1100" b="0" i="0" u="none" strike="noStrike" dirty="0">
                          <a:solidFill>
                            <a:srgbClr val="333333"/>
                          </a:solidFill>
                          <a:effectLst/>
                          <a:latin typeface="Calibri" panose="020F0502020204030204" pitchFamily="34" charset="0"/>
                        </a:rPr>
                        <a:t>2021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1.02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1.29</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1.13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1.38</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1.68</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Calibri" panose="020F0502020204030204" pitchFamily="34" charset="0"/>
                        </a:rPr>
                        <a:t>6</a:t>
                      </a:r>
                    </a:p>
                  </a:txBody>
                  <a:tcPr marL="7853" marR="7853" marT="7853"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r" fontAlgn="ctr"/>
                      <a:r>
                        <a:rPr lang="en-US" sz="1100" b="0" i="0" u="none" strike="noStrike" dirty="0">
                          <a:solidFill>
                            <a:srgbClr val="333333"/>
                          </a:solidFill>
                          <a:effectLst/>
                          <a:latin typeface="Calibri" panose="020F0502020204030204" pitchFamily="34" charset="0"/>
                        </a:rPr>
                        <a:t>2022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1.41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1.23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smtClean="0">
                          <a:solidFill>
                            <a:srgbClr val="333333"/>
                          </a:solidFill>
                          <a:effectLst/>
                          <a:latin typeface="Calibri" panose="020F0502020204030204" pitchFamily="34" charset="0"/>
                        </a:rPr>
                        <a:t>1.50</a:t>
                      </a:r>
                      <a:endParaRPr lang="en-US" sz="1100" b="0" i="0" u="none" strike="noStrike" dirty="0">
                        <a:solidFill>
                          <a:srgbClr val="333333"/>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1.78</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Calibri" panose="020F0502020204030204" pitchFamily="34" charset="0"/>
                        </a:rPr>
                        <a:t>7</a:t>
                      </a:r>
                    </a:p>
                  </a:txBody>
                  <a:tcPr marL="7853" marR="7853" marT="7853"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r" fontAlgn="ctr"/>
                      <a:r>
                        <a:rPr lang="en-US" sz="1100" b="0" i="0" u="none" strike="noStrike" dirty="0">
                          <a:solidFill>
                            <a:srgbClr val="333333"/>
                          </a:solidFill>
                          <a:effectLst/>
                          <a:latin typeface="Calibri" panose="020F0502020204030204" pitchFamily="34" charset="0"/>
                        </a:rPr>
                        <a:t>2023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1.19</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1.53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1.62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1.91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Calibri" panose="020F0502020204030204" pitchFamily="34" charset="0"/>
                        </a:rPr>
                        <a:t>8</a:t>
                      </a:r>
                    </a:p>
                  </a:txBody>
                  <a:tcPr marL="7853" marR="7853" marT="7853"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r" fontAlgn="ctr"/>
                      <a:r>
                        <a:rPr lang="en-US" sz="1100" b="0" i="0" u="none" strike="noStrike" dirty="0">
                          <a:solidFill>
                            <a:srgbClr val="333333"/>
                          </a:solidFill>
                          <a:effectLst/>
                          <a:latin typeface="Calibri" panose="020F0502020204030204" pitchFamily="34" charset="0"/>
                        </a:rPr>
                        <a:t>2024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1.72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smtClean="0">
                          <a:solidFill>
                            <a:srgbClr val="333333"/>
                          </a:solidFill>
                          <a:effectLst/>
                          <a:latin typeface="Calibri" panose="020F0502020204030204" pitchFamily="34" charset="0"/>
                        </a:rPr>
                        <a:t>1.50</a:t>
                      </a:r>
                      <a:endParaRPr lang="en-US" sz="1100" b="0" i="0" u="none" strike="noStrike" dirty="0">
                        <a:solidFill>
                          <a:srgbClr val="333333"/>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1.81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2.08</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Calibri" panose="020F0502020204030204" pitchFamily="34" charset="0"/>
                        </a:rPr>
                        <a:t>9</a:t>
                      </a:r>
                    </a:p>
                  </a:txBody>
                  <a:tcPr marL="7853" marR="7853" marT="7853"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r" fontAlgn="ctr"/>
                      <a:r>
                        <a:rPr lang="en-US" sz="1100" b="0" i="0" u="none" strike="noStrike" dirty="0">
                          <a:solidFill>
                            <a:srgbClr val="333333"/>
                          </a:solidFill>
                          <a:effectLst/>
                          <a:latin typeface="Calibri" panose="020F0502020204030204" pitchFamily="34" charset="0"/>
                        </a:rPr>
                        <a:t>2025</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1.41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1.85</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1.63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1.94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2.21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Calibri" panose="020F0502020204030204" pitchFamily="34" charset="0"/>
                        </a:rPr>
                        <a:t>10</a:t>
                      </a:r>
                    </a:p>
                  </a:txBody>
                  <a:tcPr marL="7853" marR="7853" marT="7853" marB="0" anchor="ctr">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r" fontAlgn="ctr"/>
                      <a:r>
                        <a:rPr lang="en-US" sz="1100" b="0" i="0" u="none" strike="noStrike" dirty="0">
                          <a:solidFill>
                            <a:srgbClr val="333333"/>
                          </a:solidFill>
                          <a:effectLst/>
                          <a:latin typeface="Calibri" panose="020F0502020204030204" pitchFamily="34" charset="0"/>
                        </a:rPr>
                        <a:t>2026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n-US" sz="1100" b="0" i="0" u="none" strike="noStrike" dirty="0">
                          <a:solidFill>
                            <a:srgbClr val="333333"/>
                          </a:solidFill>
                          <a:effectLst/>
                          <a:latin typeface="Calibri" panose="020F0502020204030204" pitchFamily="34" charset="0"/>
                        </a:rPr>
                        <a:t>1.51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n-US" sz="1100" b="0" i="0" u="none" strike="noStrike" dirty="0">
                          <a:solidFill>
                            <a:srgbClr val="333333"/>
                          </a:solidFill>
                          <a:effectLst/>
                          <a:latin typeface="Calibri" panose="020F0502020204030204" pitchFamily="34" charset="0"/>
                        </a:rPr>
                        <a:t>1.95</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n-US" sz="1100" b="0" i="0" u="none" strike="noStrike" dirty="0">
                          <a:solidFill>
                            <a:srgbClr val="333333"/>
                          </a:solidFill>
                          <a:effectLst/>
                          <a:latin typeface="Calibri" panose="020F0502020204030204" pitchFamily="34" charset="0"/>
                        </a:rPr>
                        <a:t>1.74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n-US" sz="1100" b="0" i="0" u="none" strike="noStrike" dirty="0">
                          <a:solidFill>
                            <a:srgbClr val="333333"/>
                          </a:solidFill>
                          <a:effectLst/>
                          <a:latin typeface="Calibri" panose="020F0502020204030204" pitchFamily="34" charset="0"/>
                        </a:rPr>
                        <a:t>2.04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n-US" sz="1100" b="0" i="0" u="none" strike="noStrike" dirty="0">
                          <a:solidFill>
                            <a:srgbClr val="333333"/>
                          </a:solidFill>
                          <a:effectLst/>
                          <a:latin typeface="Calibri" panose="020F0502020204030204" pitchFamily="34" charset="0"/>
                        </a:rPr>
                        <a:t>2.32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Calibri" panose="020F0502020204030204" pitchFamily="34" charset="0"/>
                        </a:rPr>
                        <a:t>11</a:t>
                      </a:r>
                    </a:p>
                  </a:txBody>
                  <a:tcPr marL="7853" marR="7853" marT="7853"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r" fontAlgn="ctr"/>
                      <a:r>
                        <a:rPr lang="en-US" sz="1100" b="0" i="0" u="none" strike="noStrike" dirty="0">
                          <a:solidFill>
                            <a:srgbClr val="333333"/>
                          </a:solidFill>
                          <a:effectLst/>
                          <a:latin typeface="Calibri" panose="020F0502020204030204" pitchFamily="34" charset="0"/>
                        </a:rPr>
                        <a:t>2027</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2.06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1.84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2.15</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2.42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Calibri" panose="020F0502020204030204" pitchFamily="34" charset="0"/>
                        </a:rPr>
                        <a:t>12</a:t>
                      </a:r>
                    </a:p>
                  </a:txBody>
                  <a:tcPr marL="7853" marR="7853" marT="7853"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r" fontAlgn="ctr"/>
                      <a:r>
                        <a:rPr lang="en-US" sz="1100" b="0" i="0" u="none" strike="noStrike" dirty="0">
                          <a:solidFill>
                            <a:srgbClr val="333333"/>
                          </a:solidFill>
                          <a:effectLst/>
                          <a:latin typeface="Calibri" panose="020F0502020204030204" pitchFamily="34" charset="0"/>
                        </a:rPr>
                        <a:t>2028</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2.17</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1.95</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2.26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2.51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Calibri" panose="020F0502020204030204" pitchFamily="34" charset="0"/>
                        </a:rPr>
                        <a:t>13</a:t>
                      </a:r>
                    </a:p>
                  </a:txBody>
                  <a:tcPr marL="7853" marR="7853" marT="7853"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r" fontAlgn="ctr"/>
                      <a:r>
                        <a:rPr lang="en-US" sz="1100" b="0" i="0" u="none" strike="noStrike" dirty="0">
                          <a:solidFill>
                            <a:srgbClr val="333333"/>
                          </a:solidFill>
                          <a:effectLst/>
                          <a:latin typeface="Calibri" panose="020F0502020204030204" pitchFamily="34" charset="0"/>
                        </a:rPr>
                        <a:t>2029</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1.79</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2.27</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2.04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2.36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smtClean="0">
                          <a:solidFill>
                            <a:srgbClr val="333333"/>
                          </a:solidFill>
                          <a:effectLst/>
                          <a:latin typeface="Calibri" panose="020F0502020204030204" pitchFamily="34" charset="0"/>
                        </a:rPr>
                        <a:t>2.60</a:t>
                      </a:r>
                      <a:endParaRPr lang="en-US" sz="1100" b="0" i="0" u="none" strike="noStrike" dirty="0">
                        <a:solidFill>
                          <a:srgbClr val="333333"/>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Calibri" panose="020F0502020204030204" pitchFamily="34" charset="0"/>
                        </a:rPr>
                        <a:t>14</a:t>
                      </a:r>
                    </a:p>
                  </a:txBody>
                  <a:tcPr marL="7853" marR="7853" marT="7853"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r" fontAlgn="ctr"/>
                      <a:r>
                        <a:rPr lang="en-US" sz="1100" b="0" i="0" u="none" strike="noStrike" dirty="0">
                          <a:solidFill>
                            <a:srgbClr val="333333"/>
                          </a:solidFill>
                          <a:effectLst/>
                          <a:latin typeface="Calibri" panose="020F0502020204030204" pitchFamily="34" charset="0"/>
                        </a:rPr>
                        <a:t>2030</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1.85</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2.33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smtClean="0">
                          <a:solidFill>
                            <a:srgbClr val="333333"/>
                          </a:solidFill>
                          <a:effectLst/>
                          <a:latin typeface="Calibri" panose="020F0502020204030204" pitchFamily="34" charset="0"/>
                        </a:rPr>
                        <a:t>2.10</a:t>
                      </a:r>
                      <a:endParaRPr lang="en-US" sz="1100" b="0" i="0" u="none" strike="noStrike" dirty="0">
                        <a:solidFill>
                          <a:srgbClr val="333333"/>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2.42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2.66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Calibri" panose="020F0502020204030204" pitchFamily="34" charset="0"/>
                        </a:rPr>
                        <a:t>15</a:t>
                      </a:r>
                    </a:p>
                  </a:txBody>
                  <a:tcPr marL="7853" marR="7853" marT="7853"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r" fontAlgn="ctr"/>
                      <a:r>
                        <a:rPr lang="en-US" sz="1100" b="0" i="0" u="none" strike="noStrike" dirty="0">
                          <a:solidFill>
                            <a:srgbClr val="333333"/>
                          </a:solidFill>
                          <a:effectLst/>
                          <a:latin typeface="Calibri" panose="020F0502020204030204" pitchFamily="34" charset="0"/>
                        </a:rPr>
                        <a:t>2031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1.91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2.39</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2.48</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2.72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Calibri" panose="020F0502020204030204" pitchFamily="34" charset="0"/>
                        </a:rPr>
                        <a:t>16</a:t>
                      </a:r>
                    </a:p>
                  </a:txBody>
                  <a:tcPr marL="7853" marR="7853" marT="7853"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r" fontAlgn="ctr"/>
                      <a:r>
                        <a:rPr lang="en-US" sz="1100" b="0" i="0" u="none" strike="noStrike" dirty="0">
                          <a:solidFill>
                            <a:srgbClr val="333333"/>
                          </a:solidFill>
                          <a:effectLst/>
                          <a:latin typeface="Calibri" panose="020F0502020204030204" pitchFamily="34" charset="0"/>
                        </a:rPr>
                        <a:t>2032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1.97</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2.45</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2.22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2.54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2.78</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Calibri" panose="020F0502020204030204" pitchFamily="34" charset="0"/>
                        </a:rPr>
                        <a:t>17</a:t>
                      </a:r>
                    </a:p>
                  </a:txBody>
                  <a:tcPr marL="7853" marR="7853" marT="7853"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r" fontAlgn="ctr"/>
                      <a:r>
                        <a:rPr lang="en-US" sz="1100" b="0" i="0" u="none" strike="noStrike" dirty="0">
                          <a:solidFill>
                            <a:srgbClr val="333333"/>
                          </a:solidFill>
                          <a:effectLst/>
                          <a:latin typeface="Calibri" panose="020F0502020204030204" pitchFamily="34" charset="0"/>
                        </a:rPr>
                        <a:t>2033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2.02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smtClean="0">
                          <a:solidFill>
                            <a:srgbClr val="333333"/>
                          </a:solidFill>
                          <a:effectLst/>
                          <a:latin typeface="Calibri" panose="020F0502020204030204" pitchFamily="34" charset="0"/>
                        </a:rPr>
                        <a:t>2.50</a:t>
                      </a:r>
                      <a:endParaRPr lang="en-US" sz="1100" b="0" i="0" u="none" strike="noStrike" dirty="0">
                        <a:solidFill>
                          <a:srgbClr val="333333"/>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2.27</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2.59</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2.82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Calibri" panose="020F0502020204030204" pitchFamily="34" charset="0"/>
                        </a:rPr>
                        <a:t>18</a:t>
                      </a:r>
                    </a:p>
                  </a:txBody>
                  <a:tcPr marL="7853" marR="7853" marT="7853"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r" fontAlgn="ctr"/>
                      <a:r>
                        <a:rPr lang="en-US" sz="1100" b="0" i="0" u="none" strike="noStrike" dirty="0">
                          <a:solidFill>
                            <a:srgbClr val="333333"/>
                          </a:solidFill>
                          <a:effectLst/>
                          <a:latin typeface="Calibri" panose="020F0502020204030204" pitchFamily="34" charset="0"/>
                        </a:rPr>
                        <a:t>2034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2.07</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2.55</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2.32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2.64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2.87</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Calibri" panose="020F0502020204030204" pitchFamily="34" charset="0"/>
                        </a:rPr>
                        <a:t>19</a:t>
                      </a:r>
                    </a:p>
                  </a:txBody>
                  <a:tcPr marL="7853" marR="7853" marT="7853"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r" fontAlgn="ctr"/>
                      <a:r>
                        <a:rPr lang="en-US" sz="1100" b="0" i="0" u="none" strike="noStrike" dirty="0">
                          <a:solidFill>
                            <a:srgbClr val="333333"/>
                          </a:solidFill>
                          <a:effectLst/>
                          <a:latin typeface="Calibri" panose="020F0502020204030204" pitchFamily="34" charset="0"/>
                        </a:rPr>
                        <a:t>2035</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2.12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2.59</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2.37</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2.68</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333333"/>
                          </a:solidFill>
                          <a:effectLst/>
                          <a:latin typeface="Calibri" panose="020F0502020204030204" pitchFamily="34" charset="0"/>
                        </a:rPr>
                        <a:t>2.91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Calibri" panose="020F0502020204030204" pitchFamily="34" charset="0"/>
                        </a:rPr>
                        <a:t>20</a:t>
                      </a:r>
                    </a:p>
                  </a:txBody>
                  <a:tcPr marL="7853" marR="7853" marT="7853" marB="0" anchor="ctr">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r" fontAlgn="ctr"/>
                      <a:r>
                        <a:rPr lang="en-US" sz="1100" b="0" i="0" u="none" strike="noStrike" dirty="0">
                          <a:solidFill>
                            <a:srgbClr val="333333"/>
                          </a:solidFill>
                          <a:effectLst/>
                          <a:latin typeface="Calibri" panose="020F0502020204030204" pitchFamily="34" charset="0"/>
                        </a:rPr>
                        <a:t>2036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n-US" sz="1100" b="0" i="0" u="none" strike="noStrike" dirty="0">
                          <a:solidFill>
                            <a:srgbClr val="333333"/>
                          </a:solidFill>
                          <a:effectLst/>
                          <a:latin typeface="Calibri" panose="020F0502020204030204"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n-US" sz="1100" b="0" i="0" u="none" strike="noStrike" dirty="0">
                          <a:solidFill>
                            <a:srgbClr val="333333"/>
                          </a:solidFill>
                          <a:effectLst/>
                          <a:latin typeface="Calibri" panose="020F0502020204030204" pitchFamily="34" charset="0"/>
                        </a:rPr>
                        <a:t>2.63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n-US" sz="1100" b="0" i="0" u="none" strike="noStrike" dirty="0">
                          <a:solidFill>
                            <a:srgbClr val="333333"/>
                          </a:solidFill>
                          <a:effectLst/>
                          <a:latin typeface="Calibri" panose="020F0502020204030204" pitchFamily="34" charset="0"/>
                        </a:rPr>
                        <a:t>2.41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n-US" sz="1100" b="0" i="0" u="none" strike="noStrike" dirty="0">
                          <a:solidFill>
                            <a:srgbClr val="333333"/>
                          </a:solidFill>
                          <a:effectLst/>
                          <a:latin typeface="Calibri" panose="020F0502020204030204" pitchFamily="34" charset="0"/>
                        </a:rPr>
                        <a:t>2.72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n-US" sz="1100" b="0" i="0" u="none" strike="noStrike" dirty="0">
                          <a:solidFill>
                            <a:srgbClr val="333333"/>
                          </a:solidFill>
                          <a:effectLst/>
                          <a:latin typeface="Calibri" panose="020F0502020204030204" pitchFamily="34" charset="0"/>
                        </a:rPr>
                        <a:t>2.92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r>
            </a:tbl>
          </a:graphicData>
        </a:graphic>
      </p:graphicFrame>
      <p:cxnSp>
        <p:nvCxnSpPr>
          <p:cNvPr id="10" name="Straight Arrow Connector 9"/>
          <p:cNvCxnSpPr/>
          <p:nvPr/>
        </p:nvCxnSpPr>
        <p:spPr>
          <a:xfrm>
            <a:off x="6515100" y="2152650"/>
            <a:ext cx="38100" cy="3733800"/>
          </a:xfrm>
          <a:prstGeom prst="straightConnector1">
            <a:avLst/>
          </a:prstGeom>
          <a:noFill/>
          <a:ln w="57150" cap="flat" cmpd="sng" algn="ctr">
            <a:solidFill>
              <a:srgbClr val="438086"/>
            </a:solidFill>
            <a:prstDash val="solid"/>
            <a:tailEnd type="arrow"/>
          </a:ln>
          <a:effectLst/>
        </p:spPr>
      </p:cxnSp>
      <p:cxnSp>
        <p:nvCxnSpPr>
          <p:cNvPr id="11" name="Straight Arrow Connector 10"/>
          <p:cNvCxnSpPr/>
          <p:nvPr/>
        </p:nvCxnSpPr>
        <p:spPr>
          <a:xfrm>
            <a:off x="2819400" y="6172200"/>
            <a:ext cx="3810000" cy="0"/>
          </a:xfrm>
          <a:prstGeom prst="straightConnector1">
            <a:avLst/>
          </a:prstGeom>
          <a:noFill/>
          <a:ln w="57150" cap="flat" cmpd="sng" algn="ctr">
            <a:solidFill>
              <a:sysClr val="windowText" lastClr="000000">
                <a:lumMod val="65000"/>
                <a:lumOff val="35000"/>
              </a:sysClr>
            </a:solidFill>
            <a:prstDash val="solid"/>
            <a:tailEnd type="arrow"/>
          </a:ln>
          <a:effectLst/>
        </p:spPr>
      </p:cxnSp>
      <p:sp>
        <p:nvSpPr>
          <p:cNvPr id="12" name="TextBox 11"/>
          <p:cNvSpPr txBox="1"/>
          <p:nvPr/>
        </p:nvSpPr>
        <p:spPr>
          <a:xfrm>
            <a:off x="6629400" y="3850273"/>
            <a:ext cx="2362200" cy="338554"/>
          </a:xfrm>
          <a:prstGeom prst="rect">
            <a:avLst/>
          </a:prstGeom>
          <a:noFill/>
        </p:spPr>
        <p:txBody>
          <a:bodyPr wrap="square" rtlCol="0">
            <a:spAutoFit/>
          </a:bodyPr>
          <a:lstStyle/>
          <a:p>
            <a:r>
              <a:rPr lang="en-US" sz="1600" b="1" dirty="0">
                <a:solidFill>
                  <a:srgbClr val="438086">
                    <a:lumMod val="75000"/>
                  </a:srgbClr>
                </a:solidFill>
                <a:latin typeface="Calibri"/>
              </a:rPr>
              <a:t>Sample Yield Curves</a:t>
            </a:r>
            <a:endParaRPr lang="en-US" sz="1600" b="1" dirty="0">
              <a:solidFill>
                <a:srgbClr val="438086">
                  <a:lumMod val="75000"/>
                </a:srgbClr>
              </a:solidFill>
              <a:latin typeface="Georgia"/>
            </a:endParaRPr>
          </a:p>
        </p:txBody>
      </p:sp>
      <p:sp>
        <p:nvSpPr>
          <p:cNvPr id="13" name="TextBox 12"/>
          <p:cNvSpPr txBox="1"/>
          <p:nvPr/>
        </p:nvSpPr>
        <p:spPr>
          <a:xfrm>
            <a:off x="3419383" y="6214092"/>
            <a:ext cx="2438400" cy="338554"/>
          </a:xfrm>
          <a:prstGeom prst="rect">
            <a:avLst/>
          </a:prstGeom>
          <a:noFill/>
        </p:spPr>
        <p:txBody>
          <a:bodyPr wrap="square" rtlCol="0">
            <a:spAutoFit/>
          </a:bodyPr>
          <a:lstStyle/>
          <a:p>
            <a:r>
              <a:rPr lang="en-US" sz="1600" b="1" dirty="0">
                <a:solidFill>
                  <a:prstClr val="black">
                    <a:lumMod val="75000"/>
                    <a:lumOff val="25000"/>
                  </a:prstClr>
                </a:solidFill>
                <a:latin typeface="Calibri"/>
              </a:rPr>
              <a:t>Sample Credit Spreads</a:t>
            </a:r>
          </a:p>
        </p:txBody>
      </p:sp>
      <p:sp>
        <p:nvSpPr>
          <p:cNvPr id="14" name="Content Placeholder 2"/>
          <p:cNvSpPr>
            <a:spLocks noGrp="1"/>
          </p:cNvSpPr>
          <p:nvPr>
            <p:ph idx="1"/>
          </p:nvPr>
        </p:nvSpPr>
        <p:spPr>
          <a:xfrm>
            <a:off x="152400" y="1600200"/>
            <a:ext cx="8839200" cy="381000"/>
          </a:xfrm>
        </p:spPr>
        <p:txBody>
          <a:bodyPr>
            <a:noAutofit/>
          </a:bodyPr>
          <a:lstStyle/>
          <a:p>
            <a:pPr marL="109728" indent="0" algn="ctr">
              <a:buNone/>
            </a:pPr>
            <a:r>
              <a:rPr lang="en-US" sz="1900" dirty="0" smtClean="0">
                <a:solidFill>
                  <a:schemeClr val="tx1"/>
                </a:solidFill>
              </a:rPr>
              <a:t>Municipal Market Data Benchmark Information – September 30, 2016</a:t>
            </a:r>
            <a:endParaRPr lang="en-US" sz="1900" dirty="0">
              <a:solidFill>
                <a:schemeClr val="tx1"/>
              </a:solidFill>
            </a:endParaRPr>
          </a:p>
        </p:txBody>
      </p:sp>
      <p:sp>
        <p:nvSpPr>
          <p:cNvPr id="2" name="Slide Number Placeholder 1"/>
          <p:cNvSpPr>
            <a:spLocks noGrp="1"/>
          </p:cNvSpPr>
          <p:nvPr>
            <p:ph type="sldNum" sz="quarter" idx="12"/>
          </p:nvPr>
        </p:nvSpPr>
        <p:spPr/>
        <p:txBody>
          <a:bodyPr/>
          <a:lstStyle/>
          <a:p>
            <a:fld id="{F2A5234B-61C8-4022-9EA5-82009875452E}" type="slidenum">
              <a:rPr lang="en-US" smtClean="0"/>
              <a:t>13</a:t>
            </a:fld>
            <a:endParaRPr lang="en-US" dirty="0"/>
          </a:p>
        </p:txBody>
      </p:sp>
    </p:spTree>
    <p:extLst>
      <p:ext uri="{BB962C8B-B14F-4D97-AF65-F5344CB8AC3E}">
        <p14:creationId xmlns:p14="http://schemas.microsoft.com/office/powerpoint/2010/main" val="3984295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lgn="ctr">
              <a:buNone/>
            </a:pPr>
            <a:r>
              <a:rPr lang="en-US" sz="2800" b="1" dirty="0" smtClean="0">
                <a:solidFill>
                  <a:schemeClr val="tx1"/>
                </a:solidFill>
              </a:rPr>
              <a:t>Summary of Notable School</a:t>
            </a:r>
          </a:p>
          <a:p>
            <a:pPr marL="45720" indent="0" algn="ctr">
              <a:buNone/>
            </a:pPr>
            <a:r>
              <a:rPr lang="en-US" sz="2800" b="1" dirty="0" smtClean="0">
                <a:solidFill>
                  <a:schemeClr val="tx1"/>
                </a:solidFill>
              </a:rPr>
              <a:t>Facility Developments</a:t>
            </a:r>
            <a:endParaRPr lang="en-US" sz="2800" b="1" dirty="0">
              <a:solidFill>
                <a:schemeClr val="tx1"/>
              </a:solidFill>
            </a:endParaRPr>
          </a:p>
        </p:txBody>
      </p:sp>
      <p:sp>
        <p:nvSpPr>
          <p:cNvPr id="3" name="Title 2"/>
          <p:cNvSpPr>
            <a:spLocks noGrp="1"/>
          </p:cNvSpPr>
          <p:nvPr>
            <p:ph type="title"/>
          </p:nvPr>
        </p:nvSpPr>
        <p:spPr/>
        <p:txBody>
          <a:bodyPr/>
          <a:lstStyle/>
          <a:p>
            <a:r>
              <a:rPr lang="en-US" dirty="0" smtClean="0"/>
              <a:t>School funding interim commission</a:t>
            </a:r>
            <a:endParaRPr lang="en-US" dirty="0"/>
          </a:p>
        </p:txBody>
      </p:sp>
      <p:sp>
        <p:nvSpPr>
          <p:cNvPr id="5" name="Rectangle 4"/>
          <p:cNvSpPr/>
          <p:nvPr/>
        </p:nvSpPr>
        <p:spPr>
          <a:xfrm>
            <a:off x="2464692" y="6291590"/>
            <a:ext cx="3974165" cy="261610"/>
          </a:xfrm>
          <a:prstGeom prst="rect">
            <a:avLst/>
          </a:prstGeom>
        </p:spPr>
        <p:txBody>
          <a:bodyPr wrap="none">
            <a:spAutoFit/>
          </a:bodyPr>
          <a:lstStyle/>
          <a:p>
            <a:pPr lvl="0" algn="r">
              <a:defRPr/>
            </a:pPr>
            <a:r>
              <a:rPr lang="en-US" sz="1100" b="1" dirty="0" smtClean="0">
                <a:latin typeface="Cambria" panose="02040503050406030204" pitchFamily="18" charset="0"/>
              </a:rPr>
              <a:t>Denise Williams | (406) 461-3659 | dwilliams@masbo.com</a:t>
            </a:r>
            <a:endParaRPr lang="en-US" sz="1100" b="1" dirty="0">
              <a:latin typeface="Cambria" panose="020405030504060302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3386" y="3200400"/>
            <a:ext cx="3557229" cy="251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F2A5234B-61C8-4022-9EA5-82009875452E}" type="slidenum">
              <a:rPr lang="en-US" smtClean="0"/>
              <a:t>14</a:t>
            </a:fld>
            <a:endParaRPr lang="en-US" dirty="0"/>
          </a:p>
        </p:txBody>
      </p:sp>
    </p:spTree>
    <p:extLst>
      <p:ext uri="{BB962C8B-B14F-4D97-AF65-F5344CB8AC3E}">
        <p14:creationId xmlns:p14="http://schemas.microsoft.com/office/powerpoint/2010/main" val="4147775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lnSpcReduction="10000"/>
          </a:bodyPr>
          <a:lstStyle/>
          <a:p>
            <a:pPr marL="45720" indent="0">
              <a:buNone/>
            </a:pPr>
            <a:r>
              <a:rPr lang="en-US" sz="2500" b="1" dirty="0">
                <a:solidFill>
                  <a:schemeClr val="tx1"/>
                </a:solidFill>
                <a:cs typeface="Calibri" panose="020F0502020204030204" pitchFamily="34" charset="0"/>
              </a:rPr>
              <a:t>School Facilities – Findings</a:t>
            </a:r>
          </a:p>
          <a:p>
            <a:pPr lvl="1"/>
            <a:r>
              <a:rPr lang="en-US" dirty="0">
                <a:solidFill>
                  <a:schemeClr val="tx1"/>
                </a:solidFill>
                <a:cs typeface="Calibri" panose="020F0502020204030204" pitchFamily="34" charset="0"/>
              </a:rPr>
              <a:t>Identified 3 “tiers” of facility needs:</a:t>
            </a:r>
          </a:p>
          <a:p>
            <a:pPr lvl="2"/>
            <a:r>
              <a:rPr lang="en-US" dirty="0">
                <a:solidFill>
                  <a:schemeClr val="tx1"/>
                </a:solidFill>
                <a:cs typeface="Calibri" panose="020F0502020204030204" pitchFamily="34" charset="0"/>
              </a:rPr>
              <a:t>Tier 1: Operations and regular maintenance (O&amp;M)</a:t>
            </a:r>
          </a:p>
          <a:p>
            <a:pPr lvl="2"/>
            <a:r>
              <a:rPr lang="en-US" dirty="0">
                <a:solidFill>
                  <a:schemeClr val="tx1"/>
                </a:solidFill>
                <a:cs typeface="Calibri" panose="020F0502020204030204" pitchFamily="34" charset="0"/>
              </a:rPr>
              <a:t>Tier 2: Major maintenance</a:t>
            </a:r>
          </a:p>
          <a:p>
            <a:pPr lvl="2"/>
            <a:r>
              <a:rPr lang="en-US" dirty="0">
                <a:solidFill>
                  <a:schemeClr val="tx1"/>
                </a:solidFill>
                <a:cs typeface="Calibri" panose="020F0502020204030204" pitchFamily="34" charset="0"/>
              </a:rPr>
              <a:t>Tier 3: New construction</a:t>
            </a:r>
          </a:p>
          <a:p>
            <a:pPr lvl="1"/>
            <a:r>
              <a:rPr lang="en-US" dirty="0">
                <a:solidFill>
                  <a:schemeClr val="tx1"/>
                </a:solidFill>
                <a:cs typeface="Calibri" panose="020F0502020204030204" pitchFamily="34" charset="0"/>
              </a:rPr>
              <a:t>State support of Quality Schools Facility Grant Program (QSFGP) has been </a:t>
            </a:r>
            <a:r>
              <a:rPr lang="en-US" dirty="0" smtClean="0">
                <a:solidFill>
                  <a:schemeClr val="tx1"/>
                </a:solidFill>
                <a:cs typeface="Calibri" panose="020F0502020204030204" pitchFamily="34" charset="0"/>
              </a:rPr>
              <a:t>inconsistent</a:t>
            </a:r>
          </a:p>
          <a:p>
            <a:pPr lvl="1"/>
            <a:r>
              <a:rPr lang="en-US" dirty="0">
                <a:solidFill>
                  <a:schemeClr val="tx1"/>
                </a:solidFill>
                <a:cs typeface="Calibri" panose="020F0502020204030204" pitchFamily="34" charset="0"/>
              </a:rPr>
              <a:t>Revenue stream for Debt Service GTB has decreased, leading to reduced reimbursement levels</a:t>
            </a:r>
          </a:p>
          <a:p>
            <a:pPr lvl="1"/>
            <a:r>
              <a:rPr lang="en-US" dirty="0">
                <a:solidFill>
                  <a:schemeClr val="tx1"/>
                </a:solidFill>
                <a:cs typeface="Calibri" panose="020F0502020204030204" pitchFamily="34" charset="0"/>
              </a:rPr>
              <a:t>Local effort in facilities (a.k.a. “skin in the game”) helps ensure prudent planning and ongoing maintenance</a:t>
            </a:r>
          </a:p>
          <a:p>
            <a:pPr lvl="1"/>
            <a:r>
              <a:rPr lang="en-US" dirty="0">
                <a:solidFill>
                  <a:schemeClr val="tx1"/>
                </a:solidFill>
                <a:cs typeface="Calibri" panose="020F0502020204030204" pitchFamily="34" charset="0"/>
              </a:rPr>
              <a:t>Capital improvements planning is more effective when:</a:t>
            </a:r>
          </a:p>
          <a:p>
            <a:pPr lvl="2"/>
            <a:r>
              <a:rPr lang="en-US" dirty="0">
                <a:solidFill>
                  <a:schemeClr val="tx1"/>
                </a:solidFill>
              </a:rPr>
              <a:t>districts are provided greater budgetary flexibility</a:t>
            </a:r>
          </a:p>
          <a:p>
            <a:pPr lvl="2"/>
            <a:r>
              <a:rPr lang="en-US" dirty="0">
                <a:solidFill>
                  <a:schemeClr val="tx1"/>
                </a:solidFill>
              </a:rPr>
              <a:t>state support for school facilities is consistent</a:t>
            </a:r>
          </a:p>
          <a:p>
            <a:pPr lvl="2"/>
            <a:r>
              <a:rPr lang="en-US" dirty="0">
                <a:solidFill>
                  <a:schemeClr val="tx1"/>
                </a:solidFill>
              </a:rPr>
              <a:t>state programs are flexible</a:t>
            </a:r>
          </a:p>
          <a:p>
            <a:pPr lvl="2"/>
            <a:r>
              <a:rPr lang="en-US" dirty="0">
                <a:solidFill>
                  <a:schemeClr val="tx1"/>
                </a:solidFill>
              </a:rPr>
              <a:t>districts have a long-term facilities plan based on an updated facility condition </a:t>
            </a:r>
            <a:r>
              <a:rPr lang="en-US" dirty="0" smtClean="0">
                <a:solidFill>
                  <a:schemeClr val="tx1"/>
                </a:solidFill>
              </a:rPr>
              <a:t>inventory</a:t>
            </a:r>
            <a:endParaRPr lang="en-US" dirty="0">
              <a:solidFill>
                <a:schemeClr val="tx1"/>
              </a:solidFill>
            </a:endParaRPr>
          </a:p>
        </p:txBody>
      </p:sp>
      <p:sp>
        <p:nvSpPr>
          <p:cNvPr id="3" name="Title 2"/>
          <p:cNvSpPr>
            <a:spLocks noGrp="1"/>
          </p:cNvSpPr>
          <p:nvPr>
            <p:ph type="title"/>
          </p:nvPr>
        </p:nvSpPr>
        <p:spPr/>
        <p:txBody>
          <a:bodyPr/>
          <a:lstStyle/>
          <a:p>
            <a:r>
              <a:rPr lang="en-US" dirty="0" smtClean="0"/>
              <a:t>School funding interim commission</a:t>
            </a:r>
            <a:endParaRPr lang="en-US" dirty="0"/>
          </a:p>
        </p:txBody>
      </p:sp>
      <p:sp>
        <p:nvSpPr>
          <p:cNvPr id="4" name="TextBox 3"/>
          <p:cNvSpPr txBox="1"/>
          <p:nvPr/>
        </p:nvSpPr>
        <p:spPr>
          <a:xfrm>
            <a:off x="4724400" y="2582511"/>
            <a:ext cx="2209800" cy="646331"/>
          </a:xfrm>
          <a:prstGeom prst="rect">
            <a:avLst/>
          </a:prstGeom>
          <a:noFill/>
          <a:ln>
            <a:noFill/>
          </a:ln>
        </p:spPr>
        <p:txBody>
          <a:bodyPr wrap="square" rtlCol="0">
            <a:spAutoFit/>
          </a:bodyPr>
          <a:lstStyle/>
          <a:p>
            <a:pPr algn="ctr"/>
            <a:r>
              <a:rPr lang="en-US" dirty="0" smtClean="0">
                <a:solidFill>
                  <a:srgbClr val="FF0000"/>
                </a:solidFill>
                <a:latin typeface="Calibri" panose="020F0502020204030204" pitchFamily="34" charset="0"/>
                <a:cs typeface="Calibri" panose="020F0502020204030204" pitchFamily="34" charset="0"/>
              </a:rPr>
              <a:t>State should help fund these tiers</a:t>
            </a:r>
            <a:endParaRPr lang="en-US" dirty="0">
              <a:solidFill>
                <a:srgbClr val="FF0000"/>
              </a:solidFill>
              <a:latin typeface="Calibri" panose="020F0502020204030204" pitchFamily="34" charset="0"/>
              <a:cs typeface="Calibri" panose="020F0502020204030204" pitchFamily="34" charset="0"/>
            </a:endParaRPr>
          </a:p>
        </p:txBody>
      </p:sp>
      <p:cxnSp>
        <p:nvCxnSpPr>
          <p:cNvPr id="5" name="Straight Arrow Connector 4"/>
          <p:cNvCxnSpPr/>
          <p:nvPr/>
        </p:nvCxnSpPr>
        <p:spPr>
          <a:xfrm flipH="1" flipV="1">
            <a:off x="4038600" y="2824441"/>
            <a:ext cx="762000" cy="7115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3733800" y="2910716"/>
            <a:ext cx="1066800" cy="21348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F2A5234B-61C8-4022-9EA5-82009875452E}" type="slidenum">
              <a:rPr lang="en-US" smtClean="0"/>
              <a:t>15</a:t>
            </a:fld>
            <a:endParaRPr lang="en-US" dirty="0"/>
          </a:p>
        </p:txBody>
      </p:sp>
    </p:spTree>
    <p:extLst>
      <p:ext uri="{BB962C8B-B14F-4D97-AF65-F5344CB8AC3E}">
        <p14:creationId xmlns:p14="http://schemas.microsoft.com/office/powerpoint/2010/main" val="487521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500" b="1" dirty="0" smtClean="0">
                <a:solidFill>
                  <a:schemeClr val="tx1"/>
                </a:solidFill>
              </a:rPr>
              <a:t>School Facilities - Recommendations</a:t>
            </a:r>
          </a:p>
          <a:p>
            <a:pPr marL="45720" indent="0">
              <a:buNone/>
            </a:pPr>
            <a:r>
              <a:rPr lang="en-US" sz="1800" i="1" dirty="0" smtClean="0">
                <a:solidFill>
                  <a:schemeClr val="tx1"/>
                </a:solidFill>
              </a:rPr>
              <a:t>State policy needs to encourage local effort and long-range planning in managing and maintaining school district facilities</a:t>
            </a:r>
          </a:p>
          <a:p>
            <a:pPr marL="45720" indent="0">
              <a:buNone/>
            </a:pPr>
            <a:endParaRPr lang="en-US" sz="1800" i="1" dirty="0" smtClean="0">
              <a:solidFill>
                <a:schemeClr val="tx1"/>
              </a:solidFill>
            </a:endParaRPr>
          </a:p>
          <a:p>
            <a:pPr marL="662940" lvl="1" indent="-342900">
              <a:buFont typeface="+mj-lt"/>
              <a:buAutoNum type="arabicPeriod"/>
            </a:pPr>
            <a:r>
              <a:rPr lang="en-US" b="1" u="sng" dirty="0" smtClean="0">
                <a:solidFill>
                  <a:schemeClr val="tx1"/>
                </a:solidFill>
              </a:rPr>
              <a:t>LC ICAP </a:t>
            </a:r>
            <a:r>
              <a:rPr lang="en-US" dirty="0" smtClean="0">
                <a:solidFill>
                  <a:schemeClr val="tx1"/>
                </a:solidFill>
              </a:rPr>
              <a:t>– minor changes to the INTERCAP loan program</a:t>
            </a:r>
          </a:p>
          <a:p>
            <a:pPr marL="662940" lvl="1" indent="-342900">
              <a:buFont typeface="+mj-lt"/>
              <a:buAutoNum type="arabicPeriod"/>
            </a:pPr>
            <a:endParaRPr lang="en-US" dirty="0" smtClean="0">
              <a:solidFill>
                <a:schemeClr val="tx1"/>
              </a:solidFill>
            </a:endParaRPr>
          </a:p>
          <a:p>
            <a:pPr marL="662940" lvl="1" indent="-342900">
              <a:buFont typeface="+mj-lt"/>
              <a:buAutoNum type="arabicPeriod"/>
            </a:pPr>
            <a:r>
              <a:rPr lang="en-US" b="1" u="sng" dirty="0" smtClean="0">
                <a:solidFill>
                  <a:schemeClr val="tx1"/>
                </a:solidFill>
              </a:rPr>
              <a:t>LC EFBT </a:t>
            </a:r>
            <a:r>
              <a:rPr lang="en-US" dirty="0" smtClean="0">
                <a:solidFill>
                  <a:schemeClr val="tx1"/>
                </a:solidFill>
              </a:rPr>
              <a:t>– allow transfers from GF to Building Reserve</a:t>
            </a:r>
          </a:p>
          <a:p>
            <a:pPr marL="662940" lvl="1" indent="-342900">
              <a:buFont typeface="+mj-lt"/>
              <a:buAutoNum type="arabicPeriod"/>
            </a:pPr>
            <a:endParaRPr lang="en-US" dirty="0" smtClean="0">
              <a:solidFill>
                <a:schemeClr val="tx1"/>
              </a:solidFill>
            </a:endParaRPr>
          </a:p>
          <a:p>
            <a:pPr marL="662940" lvl="1" indent="-342900">
              <a:buFont typeface="+mj-lt"/>
              <a:buAutoNum type="arabicPeriod"/>
            </a:pPr>
            <a:r>
              <a:rPr lang="en-US" b="1" u="sng" dirty="0" smtClean="0">
                <a:solidFill>
                  <a:schemeClr val="tx1"/>
                </a:solidFill>
              </a:rPr>
              <a:t>LC GRT1 </a:t>
            </a:r>
            <a:r>
              <a:rPr lang="en-US" dirty="0" smtClean="0">
                <a:solidFill>
                  <a:schemeClr val="tx1"/>
                </a:solidFill>
              </a:rPr>
              <a:t>– replacing QSFGP with formula facility grant program requiring updated facility inventory and plan and local match</a:t>
            </a:r>
          </a:p>
          <a:p>
            <a:pPr marL="662940" lvl="1" indent="-342900">
              <a:buFont typeface="+mj-lt"/>
              <a:buAutoNum type="arabicPeriod"/>
            </a:pPr>
            <a:endParaRPr lang="en-US" dirty="0" smtClean="0">
              <a:solidFill>
                <a:schemeClr val="tx1"/>
              </a:solidFill>
            </a:endParaRPr>
          </a:p>
          <a:p>
            <a:pPr marL="662940" lvl="1" indent="-342900">
              <a:buFont typeface="+mj-lt"/>
              <a:buAutoNum type="arabicPeriod"/>
            </a:pPr>
            <a:r>
              <a:rPr lang="en-US" b="1" u="sng" dirty="0" smtClean="0">
                <a:solidFill>
                  <a:schemeClr val="tx1"/>
                </a:solidFill>
              </a:rPr>
              <a:t>LC GRT2 </a:t>
            </a:r>
            <a:r>
              <a:rPr lang="en-US" dirty="0" smtClean="0">
                <a:solidFill>
                  <a:schemeClr val="tx1"/>
                </a:solidFill>
              </a:rPr>
              <a:t>– revising QSFGP to require updated facility inventory and plan and local match</a:t>
            </a:r>
            <a:r>
              <a:rPr lang="en-US" dirty="0">
                <a:solidFill>
                  <a:schemeClr val="tx1"/>
                </a:solidFill>
              </a:rPr>
              <a:t>	</a:t>
            </a:r>
          </a:p>
        </p:txBody>
      </p:sp>
      <p:sp>
        <p:nvSpPr>
          <p:cNvPr id="3" name="Title 2"/>
          <p:cNvSpPr>
            <a:spLocks noGrp="1"/>
          </p:cNvSpPr>
          <p:nvPr>
            <p:ph type="title"/>
          </p:nvPr>
        </p:nvSpPr>
        <p:spPr/>
        <p:txBody>
          <a:bodyPr/>
          <a:lstStyle/>
          <a:p>
            <a:r>
              <a:rPr lang="en-US" dirty="0" smtClean="0"/>
              <a:t>School funding interim commission</a:t>
            </a:r>
            <a:endParaRPr lang="en-US" dirty="0"/>
          </a:p>
        </p:txBody>
      </p:sp>
      <p:sp>
        <p:nvSpPr>
          <p:cNvPr id="4" name="Slide Number Placeholder 3"/>
          <p:cNvSpPr>
            <a:spLocks noGrp="1"/>
          </p:cNvSpPr>
          <p:nvPr>
            <p:ph type="sldNum" sz="quarter" idx="12"/>
          </p:nvPr>
        </p:nvSpPr>
        <p:spPr/>
        <p:txBody>
          <a:bodyPr/>
          <a:lstStyle/>
          <a:p>
            <a:fld id="{F2A5234B-61C8-4022-9EA5-82009875452E}" type="slidenum">
              <a:rPr lang="en-US" smtClean="0"/>
              <a:t>16</a:t>
            </a:fld>
            <a:endParaRPr lang="en-US" dirty="0"/>
          </a:p>
        </p:txBody>
      </p:sp>
    </p:spTree>
    <p:extLst>
      <p:ext uri="{BB962C8B-B14F-4D97-AF65-F5344CB8AC3E}">
        <p14:creationId xmlns:p14="http://schemas.microsoft.com/office/powerpoint/2010/main" val="2181455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02920" indent="-457200">
              <a:buClrTx/>
              <a:buFont typeface="+mj-lt"/>
              <a:buAutoNum type="arabicPeriod"/>
            </a:pPr>
            <a:r>
              <a:rPr lang="en-US" sz="2400" b="1" u="sng" dirty="0" smtClean="0">
                <a:solidFill>
                  <a:schemeClr val="tx1"/>
                </a:solidFill>
              </a:rPr>
              <a:t>LC ICAP </a:t>
            </a:r>
            <a:r>
              <a:rPr lang="en-US" sz="2400" b="1" dirty="0" smtClean="0">
                <a:solidFill>
                  <a:schemeClr val="tx1"/>
                </a:solidFill>
              </a:rPr>
              <a:t>– minor changes to the INTERCAP loan program</a:t>
            </a:r>
          </a:p>
          <a:p>
            <a:pPr lvl="1"/>
            <a:r>
              <a:rPr lang="en-US" sz="2000" dirty="0" smtClean="0">
                <a:solidFill>
                  <a:schemeClr val="tx1"/>
                </a:solidFill>
              </a:rPr>
              <a:t>Can use to finance:</a:t>
            </a:r>
          </a:p>
          <a:p>
            <a:pPr lvl="2"/>
            <a:r>
              <a:rPr lang="en-US" sz="1800" dirty="0">
                <a:solidFill>
                  <a:schemeClr val="tx1"/>
                </a:solidFill>
              </a:rPr>
              <a:t>Construction of buildings used primarily for the storage and maintenance of vehicles and </a:t>
            </a:r>
            <a:r>
              <a:rPr lang="en-US" sz="1800" dirty="0" smtClean="0">
                <a:solidFill>
                  <a:schemeClr val="tx1"/>
                </a:solidFill>
              </a:rPr>
              <a:t>equipment</a:t>
            </a:r>
          </a:p>
          <a:p>
            <a:pPr lvl="2"/>
            <a:r>
              <a:rPr lang="en-US" sz="1800" dirty="0">
                <a:solidFill>
                  <a:schemeClr val="tx1"/>
                </a:solidFill>
              </a:rPr>
              <a:t>Cost of nonpermanent modular classrooms necessary for student instruction</a:t>
            </a:r>
          </a:p>
          <a:p>
            <a:pPr lvl="1"/>
            <a:r>
              <a:rPr lang="en-US" sz="2000" dirty="0" smtClean="0">
                <a:solidFill>
                  <a:schemeClr val="tx1"/>
                </a:solidFill>
              </a:rPr>
              <a:t>Allows an approved building reserve levy to be used to repay a loan up to 15 years only for projects authorized by voters</a:t>
            </a:r>
          </a:p>
          <a:p>
            <a:pPr lvl="1"/>
            <a:r>
              <a:rPr lang="en-US" sz="2000" dirty="0" smtClean="0">
                <a:solidFill>
                  <a:schemeClr val="tx1"/>
                </a:solidFill>
              </a:rPr>
              <a:t>Allows repayment from “an applicable budgeted fund of the district”</a:t>
            </a:r>
            <a:endParaRPr lang="en-US" sz="2000" dirty="0">
              <a:solidFill>
                <a:schemeClr val="tx1"/>
              </a:solidFill>
            </a:endParaRPr>
          </a:p>
        </p:txBody>
      </p:sp>
      <p:sp>
        <p:nvSpPr>
          <p:cNvPr id="3" name="Title 2"/>
          <p:cNvSpPr>
            <a:spLocks noGrp="1"/>
          </p:cNvSpPr>
          <p:nvPr>
            <p:ph type="title"/>
          </p:nvPr>
        </p:nvSpPr>
        <p:spPr/>
        <p:txBody>
          <a:bodyPr/>
          <a:lstStyle/>
          <a:p>
            <a:r>
              <a:rPr lang="en-US" dirty="0" smtClean="0"/>
              <a:t>School funding interim commission</a:t>
            </a:r>
            <a:endParaRPr lang="en-US" dirty="0"/>
          </a:p>
        </p:txBody>
      </p:sp>
      <p:sp>
        <p:nvSpPr>
          <p:cNvPr id="4" name="Slide Number Placeholder 3"/>
          <p:cNvSpPr>
            <a:spLocks noGrp="1"/>
          </p:cNvSpPr>
          <p:nvPr>
            <p:ph type="sldNum" sz="quarter" idx="12"/>
          </p:nvPr>
        </p:nvSpPr>
        <p:spPr/>
        <p:txBody>
          <a:bodyPr/>
          <a:lstStyle/>
          <a:p>
            <a:fld id="{F2A5234B-61C8-4022-9EA5-82009875452E}" type="slidenum">
              <a:rPr lang="en-US" smtClean="0"/>
              <a:t>17</a:t>
            </a:fld>
            <a:endParaRPr lang="en-US" dirty="0"/>
          </a:p>
        </p:txBody>
      </p:sp>
    </p:spTree>
    <p:extLst>
      <p:ext uri="{BB962C8B-B14F-4D97-AF65-F5344CB8AC3E}">
        <p14:creationId xmlns:p14="http://schemas.microsoft.com/office/powerpoint/2010/main" val="2672182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02920" indent="-457200">
              <a:buClrTx/>
              <a:buFont typeface="+mj-lt"/>
              <a:buAutoNum type="arabicPeriod" startAt="2"/>
            </a:pPr>
            <a:r>
              <a:rPr lang="en-US" sz="2400" b="1" u="sng" dirty="0" smtClean="0">
                <a:solidFill>
                  <a:schemeClr val="tx1"/>
                </a:solidFill>
              </a:rPr>
              <a:t>LC EFBT </a:t>
            </a:r>
            <a:r>
              <a:rPr lang="en-US" sz="2400" b="1" dirty="0" smtClean="0">
                <a:solidFill>
                  <a:schemeClr val="tx1"/>
                </a:solidFill>
              </a:rPr>
              <a:t>– allow transfers from General Fund to Building Reserve Fund</a:t>
            </a:r>
          </a:p>
          <a:p>
            <a:pPr lvl="1"/>
            <a:r>
              <a:rPr lang="en-US" sz="2000" dirty="0" smtClean="0">
                <a:solidFill>
                  <a:schemeClr val="tx1"/>
                </a:solidFill>
              </a:rPr>
              <a:t>Similar to transfers to Compensated Absences Fund</a:t>
            </a:r>
          </a:p>
          <a:p>
            <a:pPr lvl="1"/>
            <a:r>
              <a:rPr lang="en-US" sz="2000" dirty="0" smtClean="0">
                <a:solidFill>
                  <a:schemeClr val="tx1"/>
                </a:solidFill>
              </a:rPr>
              <a:t>For major maintenance projects</a:t>
            </a:r>
          </a:p>
          <a:p>
            <a:pPr lvl="2"/>
            <a:r>
              <a:rPr lang="en-US" sz="1800" dirty="0" smtClean="0">
                <a:solidFill>
                  <a:schemeClr val="tx1"/>
                </a:solidFill>
              </a:rPr>
              <a:t>Roofing systems</a:t>
            </a:r>
          </a:p>
          <a:p>
            <a:pPr lvl="2"/>
            <a:r>
              <a:rPr lang="en-US" sz="1800" dirty="0" smtClean="0">
                <a:solidFill>
                  <a:schemeClr val="tx1"/>
                </a:solidFill>
              </a:rPr>
              <a:t>Heating, a/c and ventilation systems</a:t>
            </a:r>
          </a:p>
          <a:p>
            <a:pPr lvl="2"/>
            <a:r>
              <a:rPr lang="en-US" sz="1800" dirty="0" smtClean="0">
                <a:solidFill>
                  <a:schemeClr val="tx1"/>
                </a:solidFill>
              </a:rPr>
              <a:t>Energy-efficient window and door systems and insulation </a:t>
            </a:r>
          </a:p>
          <a:p>
            <a:pPr lvl="2"/>
            <a:r>
              <a:rPr lang="en-US" sz="1800" dirty="0" smtClean="0">
                <a:solidFill>
                  <a:schemeClr val="tx1"/>
                </a:solidFill>
              </a:rPr>
              <a:t>Plumbing systems</a:t>
            </a:r>
          </a:p>
          <a:p>
            <a:pPr lvl="2"/>
            <a:r>
              <a:rPr lang="en-US" sz="1800" dirty="0" smtClean="0">
                <a:solidFill>
                  <a:schemeClr val="tx1"/>
                </a:solidFill>
              </a:rPr>
              <a:t>Electrical and lighting systems</a:t>
            </a:r>
          </a:p>
          <a:p>
            <a:pPr lvl="2"/>
            <a:r>
              <a:rPr lang="en-US" sz="1800" dirty="0" smtClean="0">
                <a:solidFill>
                  <a:schemeClr val="tx1"/>
                </a:solidFill>
              </a:rPr>
              <a:t>Information technology infrastructure, including internet</a:t>
            </a:r>
            <a:endParaRPr lang="en-US" sz="1800" dirty="0">
              <a:solidFill>
                <a:schemeClr val="tx1"/>
              </a:solidFill>
            </a:endParaRPr>
          </a:p>
        </p:txBody>
      </p:sp>
      <p:sp>
        <p:nvSpPr>
          <p:cNvPr id="3" name="Title 2"/>
          <p:cNvSpPr>
            <a:spLocks noGrp="1"/>
          </p:cNvSpPr>
          <p:nvPr>
            <p:ph type="title"/>
          </p:nvPr>
        </p:nvSpPr>
        <p:spPr/>
        <p:txBody>
          <a:bodyPr/>
          <a:lstStyle/>
          <a:p>
            <a:r>
              <a:rPr lang="en-US" dirty="0" smtClean="0"/>
              <a:t>School funding interim commission</a:t>
            </a:r>
            <a:endParaRPr lang="en-US" dirty="0"/>
          </a:p>
        </p:txBody>
      </p:sp>
      <p:sp>
        <p:nvSpPr>
          <p:cNvPr id="4" name="Slide Number Placeholder 3"/>
          <p:cNvSpPr>
            <a:spLocks noGrp="1"/>
          </p:cNvSpPr>
          <p:nvPr>
            <p:ph type="sldNum" sz="quarter" idx="12"/>
          </p:nvPr>
        </p:nvSpPr>
        <p:spPr/>
        <p:txBody>
          <a:bodyPr/>
          <a:lstStyle/>
          <a:p>
            <a:fld id="{F2A5234B-61C8-4022-9EA5-82009875452E}" type="slidenum">
              <a:rPr lang="en-US" smtClean="0"/>
              <a:t>18</a:t>
            </a:fld>
            <a:endParaRPr lang="en-US" dirty="0"/>
          </a:p>
        </p:txBody>
      </p:sp>
    </p:spTree>
    <p:extLst>
      <p:ext uri="{BB962C8B-B14F-4D97-AF65-F5344CB8AC3E}">
        <p14:creationId xmlns:p14="http://schemas.microsoft.com/office/powerpoint/2010/main" val="4187844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02920" indent="-457200">
              <a:buClrTx/>
              <a:buFont typeface="+mj-lt"/>
              <a:buAutoNum type="arabicPeriod" startAt="3"/>
            </a:pPr>
            <a:r>
              <a:rPr lang="en-US" sz="2400" b="1" u="sng" dirty="0" smtClean="0">
                <a:solidFill>
                  <a:schemeClr val="tx1"/>
                </a:solidFill>
              </a:rPr>
              <a:t>LC GRT1 </a:t>
            </a:r>
            <a:r>
              <a:rPr lang="en-US" sz="2400" b="1" dirty="0" smtClean="0">
                <a:solidFill>
                  <a:schemeClr val="tx1"/>
                </a:solidFill>
              </a:rPr>
              <a:t>– replacing QSFGP with formula facility grant program</a:t>
            </a:r>
          </a:p>
          <a:p>
            <a:pPr lvl="1"/>
            <a:r>
              <a:rPr lang="en-US" sz="2000" dirty="0" smtClean="0">
                <a:solidFill>
                  <a:schemeClr val="tx1"/>
                </a:solidFill>
              </a:rPr>
              <a:t>Eliminate School Facility and Technology Account</a:t>
            </a:r>
          </a:p>
          <a:p>
            <a:pPr lvl="1"/>
            <a:r>
              <a:rPr lang="en-US" sz="2000" dirty="0" smtClean="0">
                <a:solidFill>
                  <a:schemeClr val="tx1"/>
                </a:solidFill>
              </a:rPr>
              <a:t>Deposit riverbed and timber revenues in Guarantee Account (about $5 million)</a:t>
            </a:r>
          </a:p>
          <a:p>
            <a:pPr lvl="1"/>
            <a:r>
              <a:rPr lang="en-US" sz="2000" dirty="0" smtClean="0">
                <a:solidFill>
                  <a:schemeClr val="tx1"/>
                </a:solidFill>
              </a:rPr>
              <a:t>Guarantee Account pays $1 million technology payment to schools</a:t>
            </a:r>
          </a:p>
          <a:p>
            <a:pPr lvl="1"/>
            <a:r>
              <a:rPr lang="en-US" sz="2000" dirty="0" smtClean="0">
                <a:solidFill>
                  <a:schemeClr val="tx1"/>
                </a:solidFill>
              </a:rPr>
              <a:t>Guarantee Account sends the greater of $10 million of 20% of interest and income to new </a:t>
            </a:r>
            <a:r>
              <a:rPr lang="en-US" sz="2000" b="1" dirty="0" smtClean="0">
                <a:solidFill>
                  <a:schemeClr val="tx1"/>
                </a:solidFill>
              </a:rPr>
              <a:t>Facility Grant Program account</a:t>
            </a:r>
          </a:p>
          <a:p>
            <a:pPr lvl="2"/>
            <a:r>
              <a:rPr lang="en-US" sz="1800" dirty="0" smtClean="0">
                <a:solidFill>
                  <a:schemeClr val="tx1"/>
                </a:solidFill>
              </a:rPr>
              <a:t>All districts get “credit” that flows with local planning and effort</a:t>
            </a:r>
          </a:p>
          <a:p>
            <a:pPr lvl="2"/>
            <a:r>
              <a:rPr lang="en-US" sz="1800" dirty="0" smtClean="0">
                <a:solidFill>
                  <a:schemeClr val="tx1"/>
                </a:solidFill>
              </a:rPr>
              <a:t>Credit sits in a separate (new) account until claimed by district</a:t>
            </a:r>
          </a:p>
          <a:p>
            <a:pPr lvl="1"/>
            <a:r>
              <a:rPr lang="en-US" sz="2000" dirty="0" smtClean="0">
                <a:solidFill>
                  <a:schemeClr val="tx1"/>
                </a:solidFill>
              </a:rPr>
              <a:t>Debt Service GTB is paid from the </a:t>
            </a:r>
            <a:r>
              <a:rPr lang="en-US" sz="2000" dirty="0" smtClean="0">
                <a:solidFill>
                  <a:schemeClr val="tx1"/>
                </a:solidFill>
              </a:rPr>
              <a:t>State </a:t>
            </a:r>
            <a:r>
              <a:rPr lang="en-US" sz="2000" dirty="0" smtClean="0">
                <a:solidFill>
                  <a:schemeClr val="tx1"/>
                </a:solidFill>
              </a:rPr>
              <a:t>General Fund</a:t>
            </a:r>
            <a:endParaRPr lang="en-US" sz="2000" dirty="0">
              <a:solidFill>
                <a:schemeClr val="tx1"/>
              </a:solidFill>
            </a:endParaRPr>
          </a:p>
        </p:txBody>
      </p:sp>
      <p:sp>
        <p:nvSpPr>
          <p:cNvPr id="3" name="Title 2"/>
          <p:cNvSpPr>
            <a:spLocks noGrp="1"/>
          </p:cNvSpPr>
          <p:nvPr>
            <p:ph type="title"/>
          </p:nvPr>
        </p:nvSpPr>
        <p:spPr/>
        <p:txBody>
          <a:bodyPr/>
          <a:lstStyle/>
          <a:p>
            <a:r>
              <a:rPr lang="en-US" dirty="0" smtClean="0"/>
              <a:t>School funding interim commission</a:t>
            </a:r>
            <a:endParaRPr lang="en-US" dirty="0"/>
          </a:p>
        </p:txBody>
      </p:sp>
      <p:sp>
        <p:nvSpPr>
          <p:cNvPr id="4" name="Slide Number Placeholder 3"/>
          <p:cNvSpPr>
            <a:spLocks noGrp="1"/>
          </p:cNvSpPr>
          <p:nvPr>
            <p:ph type="sldNum" sz="quarter" idx="12"/>
          </p:nvPr>
        </p:nvSpPr>
        <p:spPr/>
        <p:txBody>
          <a:bodyPr/>
          <a:lstStyle/>
          <a:p>
            <a:fld id="{F2A5234B-61C8-4022-9EA5-82009875452E}" type="slidenum">
              <a:rPr lang="en-US" smtClean="0"/>
              <a:t>19</a:t>
            </a:fld>
            <a:endParaRPr lang="en-US" dirty="0"/>
          </a:p>
        </p:txBody>
      </p:sp>
    </p:spTree>
    <p:extLst>
      <p:ext uri="{BB962C8B-B14F-4D97-AF65-F5344CB8AC3E}">
        <p14:creationId xmlns:p14="http://schemas.microsoft.com/office/powerpoint/2010/main" val="384614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529330"/>
          </a:xfrm>
        </p:spPr>
        <p:txBody>
          <a:bodyPr>
            <a:normAutofit lnSpcReduction="10000"/>
          </a:bodyPr>
          <a:lstStyle/>
          <a:p>
            <a:r>
              <a:rPr lang="en-US" sz="2200" b="1" dirty="0" smtClean="0">
                <a:solidFill>
                  <a:schemeClr val="tx1"/>
                </a:solidFill>
              </a:rPr>
              <a:t>Mike Waterman, </a:t>
            </a:r>
            <a:r>
              <a:rPr lang="en-US" dirty="0" smtClean="0">
                <a:solidFill>
                  <a:schemeClr val="tx1"/>
                </a:solidFill>
              </a:rPr>
              <a:t>Director of Business Services</a:t>
            </a:r>
          </a:p>
          <a:p>
            <a:pPr marL="45720" indent="0">
              <a:buNone/>
            </a:pPr>
            <a:r>
              <a:rPr lang="en-US" dirty="0" smtClean="0">
                <a:solidFill>
                  <a:schemeClr val="tx1"/>
                </a:solidFill>
              </a:rPr>
              <a:t>	Bozeman Public Schools</a:t>
            </a:r>
          </a:p>
          <a:p>
            <a:pPr marL="45720" indent="0">
              <a:buNone/>
            </a:pPr>
            <a:endParaRPr lang="en-US" sz="1000" dirty="0" smtClean="0">
              <a:solidFill>
                <a:schemeClr val="tx1"/>
              </a:solidFill>
            </a:endParaRPr>
          </a:p>
          <a:p>
            <a:r>
              <a:rPr lang="en-US" sz="2200" b="1" dirty="0" smtClean="0">
                <a:solidFill>
                  <a:schemeClr val="tx1"/>
                </a:solidFill>
              </a:rPr>
              <a:t>Lora Tauck, </a:t>
            </a:r>
            <a:r>
              <a:rPr lang="en-US" dirty="0" smtClean="0">
                <a:solidFill>
                  <a:schemeClr val="tx1"/>
                </a:solidFill>
              </a:rPr>
              <a:t>Business Manager</a:t>
            </a:r>
            <a:endParaRPr lang="en-US" sz="2200" dirty="0" smtClean="0">
              <a:solidFill>
                <a:schemeClr val="tx1"/>
              </a:solidFill>
            </a:endParaRPr>
          </a:p>
          <a:p>
            <a:pPr marL="45720" indent="0">
              <a:buNone/>
            </a:pPr>
            <a:r>
              <a:rPr lang="en-US" dirty="0">
                <a:solidFill>
                  <a:schemeClr val="tx1"/>
                </a:solidFill>
              </a:rPr>
              <a:t>	</a:t>
            </a:r>
            <a:r>
              <a:rPr lang="en-US" dirty="0" smtClean="0">
                <a:solidFill>
                  <a:schemeClr val="tx1"/>
                </a:solidFill>
              </a:rPr>
              <a:t>Ekalaka Public Schools</a:t>
            </a:r>
          </a:p>
          <a:p>
            <a:pPr marL="45720" indent="0">
              <a:buNone/>
            </a:pPr>
            <a:endParaRPr lang="en-US" sz="1000" dirty="0">
              <a:solidFill>
                <a:schemeClr val="tx1"/>
              </a:solidFill>
            </a:endParaRPr>
          </a:p>
          <a:p>
            <a:r>
              <a:rPr lang="en-US" sz="2200" b="1" dirty="0" smtClean="0">
                <a:solidFill>
                  <a:schemeClr val="tx1"/>
                </a:solidFill>
              </a:rPr>
              <a:t>Bridget Ekstrom, </a:t>
            </a:r>
            <a:r>
              <a:rPr lang="en-US" dirty="0" smtClean="0">
                <a:solidFill>
                  <a:schemeClr val="tx1"/>
                </a:solidFill>
              </a:rPr>
              <a:t>Senior Vice President, Public Finance</a:t>
            </a:r>
          </a:p>
          <a:p>
            <a:pPr marL="45720" indent="0">
              <a:buNone/>
            </a:pPr>
            <a:r>
              <a:rPr lang="en-US" dirty="0">
                <a:solidFill>
                  <a:schemeClr val="tx1"/>
                </a:solidFill>
              </a:rPr>
              <a:t>	</a:t>
            </a:r>
            <a:r>
              <a:rPr lang="en-US" dirty="0" smtClean="0">
                <a:solidFill>
                  <a:schemeClr val="tx1"/>
                </a:solidFill>
              </a:rPr>
              <a:t>D.A. Davidson &amp; Co.</a:t>
            </a:r>
          </a:p>
          <a:p>
            <a:pPr marL="45720" indent="0">
              <a:buNone/>
            </a:pPr>
            <a:endParaRPr lang="en-US" sz="1000" dirty="0" smtClean="0">
              <a:solidFill>
                <a:schemeClr val="tx1"/>
              </a:solidFill>
            </a:endParaRPr>
          </a:p>
          <a:p>
            <a:r>
              <a:rPr lang="en-US" sz="2200" b="1" dirty="0" smtClean="0">
                <a:solidFill>
                  <a:schemeClr val="tx1"/>
                </a:solidFill>
              </a:rPr>
              <a:t>Dan Semmens, </a:t>
            </a:r>
            <a:r>
              <a:rPr lang="en-US" dirty="0" smtClean="0">
                <a:solidFill>
                  <a:schemeClr val="tx1"/>
                </a:solidFill>
              </a:rPr>
              <a:t>Bond Counsel</a:t>
            </a:r>
          </a:p>
          <a:p>
            <a:pPr marL="45720" indent="0">
              <a:buNone/>
            </a:pPr>
            <a:r>
              <a:rPr lang="en-US" dirty="0">
                <a:solidFill>
                  <a:schemeClr val="tx1"/>
                </a:solidFill>
              </a:rPr>
              <a:t>	</a:t>
            </a:r>
            <a:r>
              <a:rPr lang="en-US" dirty="0" smtClean="0">
                <a:solidFill>
                  <a:schemeClr val="tx1"/>
                </a:solidFill>
              </a:rPr>
              <a:t>Dorsey &amp; Whitney LLP</a:t>
            </a:r>
          </a:p>
          <a:p>
            <a:pPr marL="45720" indent="0">
              <a:buNone/>
            </a:pPr>
            <a:endParaRPr lang="en-US" sz="1000" dirty="0" smtClean="0">
              <a:solidFill>
                <a:schemeClr val="tx1"/>
              </a:solidFill>
            </a:endParaRPr>
          </a:p>
          <a:p>
            <a:r>
              <a:rPr lang="en-US" sz="2200" b="1" dirty="0" smtClean="0">
                <a:solidFill>
                  <a:schemeClr val="tx1"/>
                </a:solidFill>
              </a:rPr>
              <a:t>Denise Williams, </a:t>
            </a:r>
            <a:r>
              <a:rPr lang="en-US" dirty="0" smtClean="0">
                <a:solidFill>
                  <a:schemeClr val="tx1"/>
                </a:solidFill>
              </a:rPr>
              <a:t>Executive Director</a:t>
            </a:r>
          </a:p>
          <a:p>
            <a:pPr marL="45720" indent="0">
              <a:buNone/>
            </a:pPr>
            <a:r>
              <a:rPr lang="en-US" dirty="0">
                <a:solidFill>
                  <a:schemeClr val="tx1"/>
                </a:solidFill>
              </a:rPr>
              <a:t>	</a:t>
            </a:r>
            <a:r>
              <a:rPr lang="en-US" dirty="0" smtClean="0">
                <a:solidFill>
                  <a:schemeClr val="tx1"/>
                </a:solidFill>
              </a:rPr>
              <a:t>MASBO</a:t>
            </a:r>
            <a:endParaRPr lang="en-US" dirty="0">
              <a:solidFill>
                <a:schemeClr val="tx1"/>
              </a:solidFill>
            </a:endParaRPr>
          </a:p>
        </p:txBody>
      </p:sp>
      <p:sp>
        <p:nvSpPr>
          <p:cNvPr id="3" name="Title 2"/>
          <p:cNvSpPr>
            <a:spLocks noGrp="1"/>
          </p:cNvSpPr>
          <p:nvPr>
            <p:ph type="title"/>
          </p:nvPr>
        </p:nvSpPr>
        <p:spPr/>
        <p:txBody>
          <a:bodyPr/>
          <a:lstStyle/>
          <a:p>
            <a:r>
              <a:rPr lang="en-US" dirty="0" smtClean="0"/>
              <a:t>Participants</a:t>
            </a: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5786181"/>
            <a:ext cx="762000" cy="8134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968042"/>
            <a:ext cx="990600" cy="8137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Resources\Logos\Bison\FICM Primary Logo-member SIP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0228" y="6009366"/>
            <a:ext cx="1253771" cy="5404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6129942"/>
            <a:ext cx="1524000" cy="3464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5612" r="98980"/>
                    </a14:imgEffect>
                  </a14:imgLayer>
                </a14:imgProps>
              </a:ext>
              <a:ext uri="{28A0092B-C50C-407E-A947-70E740481C1C}">
                <a14:useLocalDpi xmlns:a14="http://schemas.microsoft.com/office/drawing/2010/main" val="0"/>
              </a:ext>
            </a:extLst>
          </a:blip>
          <a:srcRect/>
          <a:stretch>
            <a:fillRect/>
          </a:stretch>
        </p:blipFill>
        <p:spPr bwMode="auto">
          <a:xfrm>
            <a:off x="7772400" y="5993175"/>
            <a:ext cx="1143000" cy="6064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F2A5234B-61C8-4022-9EA5-82009875452E}" type="slidenum">
              <a:rPr lang="en-US" smtClean="0"/>
              <a:t>2</a:t>
            </a:fld>
            <a:endParaRPr lang="en-US" dirty="0"/>
          </a:p>
        </p:txBody>
      </p:sp>
    </p:spTree>
    <p:extLst>
      <p:ext uri="{BB962C8B-B14F-4D97-AF65-F5344CB8AC3E}">
        <p14:creationId xmlns:p14="http://schemas.microsoft.com/office/powerpoint/2010/main" val="626054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pPr marL="502920" indent="-457200">
              <a:buClrTx/>
              <a:buFont typeface="+mj-lt"/>
              <a:buAutoNum type="arabicPeriod" startAt="4"/>
            </a:pPr>
            <a:r>
              <a:rPr lang="en-US" sz="2400" b="1" u="sng" dirty="0" smtClean="0">
                <a:solidFill>
                  <a:schemeClr val="tx1"/>
                </a:solidFill>
              </a:rPr>
              <a:t>LC GRT2 </a:t>
            </a:r>
            <a:r>
              <a:rPr lang="en-US" sz="2400" b="1" dirty="0" smtClean="0">
                <a:solidFill>
                  <a:schemeClr val="tx1"/>
                </a:solidFill>
              </a:rPr>
              <a:t>– revising QSFGP to require updated facility inventory and plan and local match</a:t>
            </a:r>
          </a:p>
          <a:p>
            <a:pPr lvl="1"/>
            <a:r>
              <a:rPr lang="en-US" sz="2000" dirty="0" smtClean="0">
                <a:solidFill>
                  <a:schemeClr val="tx1"/>
                </a:solidFill>
              </a:rPr>
              <a:t>Eliminates Facility and Technology Account</a:t>
            </a:r>
          </a:p>
          <a:p>
            <a:pPr lvl="1"/>
            <a:r>
              <a:rPr lang="en-US" sz="2000" dirty="0" smtClean="0">
                <a:solidFill>
                  <a:schemeClr val="tx1"/>
                </a:solidFill>
              </a:rPr>
              <a:t>Deposit riverbed and timber revenues in Guarantee Account (about $5 million)</a:t>
            </a:r>
          </a:p>
          <a:p>
            <a:pPr lvl="1"/>
            <a:r>
              <a:rPr lang="en-US" sz="2000" dirty="0" smtClean="0">
                <a:solidFill>
                  <a:schemeClr val="tx1"/>
                </a:solidFill>
              </a:rPr>
              <a:t>Guarantee Account pays $1 million technology payment to schools</a:t>
            </a:r>
          </a:p>
          <a:p>
            <a:pPr lvl="1"/>
            <a:r>
              <a:rPr lang="en-US" sz="2000" dirty="0" smtClean="0">
                <a:solidFill>
                  <a:schemeClr val="tx1"/>
                </a:solidFill>
              </a:rPr>
              <a:t>Creates School Debt Service Assistance Account</a:t>
            </a:r>
            <a:endParaRPr lang="en-US" sz="2000" b="1" dirty="0" smtClean="0">
              <a:solidFill>
                <a:schemeClr val="tx1"/>
              </a:solidFill>
            </a:endParaRPr>
          </a:p>
          <a:p>
            <a:pPr lvl="2"/>
            <a:r>
              <a:rPr lang="en-US" sz="1800" dirty="0" smtClean="0">
                <a:solidFill>
                  <a:schemeClr val="tx1"/>
                </a:solidFill>
              </a:rPr>
              <a:t>Funded with lottery net revenue (about $12 million)</a:t>
            </a:r>
          </a:p>
          <a:p>
            <a:pPr lvl="2"/>
            <a:r>
              <a:rPr lang="en-US" sz="1800" dirty="0" smtClean="0">
                <a:solidFill>
                  <a:schemeClr val="tx1"/>
                </a:solidFill>
              </a:rPr>
              <a:t>Pays Debt Service GTB (about $10 million)</a:t>
            </a:r>
          </a:p>
          <a:p>
            <a:pPr lvl="1"/>
            <a:r>
              <a:rPr lang="en-US" sz="2000" dirty="0" smtClean="0">
                <a:solidFill>
                  <a:schemeClr val="tx1"/>
                </a:solidFill>
              </a:rPr>
              <a:t>Creates Major Maintenance Grant Program Account</a:t>
            </a:r>
          </a:p>
          <a:p>
            <a:pPr lvl="2"/>
            <a:r>
              <a:rPr lang="en-US" dirty="0" smtClean="0">
                <a:solidFill>
                  <a:schemeClr val="tx1"/>
                </a:solidFill>
              </a:rPr>
              <a:t>Intended funding is $10 million total from:</a:t>
            </a:r>
          </a:p>
          <a:p>
            <a:pPr lvl="2"/>
            <a:endParaRPr lang="en-US" dirty="0" smtClean="0">
              <a:solidFill>
                <a:schemeClr val="tx1"/>
              </a:solidFill>
            </a:endParaRPr>
          </a:p>
        </p:txBody>
      </p:sp>
      <p:sp>
        <p:nvSpPr>
          <p:cNvPr id="3" name="Title 2"/>
          <p:cNvSpPr>
            <a:spLocks noGrp="1"/>
          </p:cNvSpPr>
          <p:nvPr>
            <p:ph type="title"/>
          </p:nvPr>
        </p:nvSpPr>
        <p:spPr/>
        <p:txBody>
          <a:bodyPr/>
          <a:lstStyle/>
          <a:p>
            <a:r>
              <a:rPr lang="en-US" dirty="0" smtClean="0"/>
              <a:t>School funding interim commission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98425613"/>
              </p:ext>
            </p:extLst>
          </p:nvPr>
        </p:nvGraphicFramePr>
        <p:xfrm>
          <a:off x="1371600" y="5943600"/>
          <a:ext cx="7138734" cy="548640"/>
        </p:xfrm>
        <a:graphic>
          <a:graphicData uri="http://schemas.openxmlformats.org/drawingml/2006/table">
            <a:tbl>
              <a:tblPr firstRow="1" bandRow="1">
                <a:tableStyleId>{3C2FFA5D-87B4-456A-9821-1D502468CF0F}</a:tableStyleId>
              </a:tblPr>
              <a:tblGrid>
                <a:gridCol w="3176905"/>
                <a:gridCol w="3961829"/>
              </a:tblGrid>
              <a:tr h="274319">
                <a:tc>
                  <a:txBody>
                    <a:bodyPr/>
                    <a:lstStyle/>
                    <a:p>
                      <a:r>
                        <a:rPr lang="en-US" sz="1200" b="0" dirty="0" smtClean="0">
                          <a:solidFill>
                            <a:schemeClr val="tx1">
                              <a:lumMod val="85000"/>
                              <a:lumOff val="15000"/>
                            </a:schemeClr>
                          </a:solidFill>
                        </a:rPr>
                        <a:t>-</a:t>
                      </a:r>
                      <a:r>
                        <a:rPr lang="en-US" sz="1200" b="0" baseline="0" dirty="0" smtClean="0">
                          <a:solidFill>
                            <a:schemeClr val="tx1">
                              <a:lumMod val="85000"/>
                              <a:lumOff val="15000"/>
                            </a:schemeClr>
                          </a:solidFill>
                        </a:rPr>
                        <a:t> </a:t>
                      </a:r>
                      <a:r>
                        <a:rPr lang="en-US" sz="1200" b="0" dirty="0" smtClean="0">
                          <a:solidFill>
                            <a:schemeClr val="tx1">
                              <a:lumMod val="85000"/>
                              <a:lumOff val="15000"/>
                            </a:schemeClr>
                          </a:solidFill>
                        </a:rPr>
                        <a:t>Overflow from SDSAA</a:t>
                      </a:r>
                      <a:r>
                        <a:rPr lang="en-US" sz="1200" b="0" baseline="0" dirty="0" smtClean="0">
                          <a:solidFill>
                            <a:schemeClr val="tx1">
                              <a:lumMod val="85000"/>
                              <a:lumOff val="15000"/>
                            </a:schemeClr>
                          </a:solidFill>
                        </a:rPr>
                        <a:t> (about $2 million)</a:t>
                      </a:r>
                      <a:endParaRPr lang="en-US" sz="1200" b="0" dirty="0">
                        <a:solidFill>
                          <a:schemeClr val="tx1">
                            <a:lumMod val="85000"/>
                            <a:lumOff val="1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200" b="0" dirty="0" smtClean="0">
                          <a:solidFill>
                            <a:schemeClr val="tx1">
                              <a:lumMod val="85000"/>
                              <a:lumOff val="15000"/>
                            </a:schemeClr>
                          </a:solidFill>
                        </a:rPr>
                        <a:t>- 95 mills revenue captured from TIFDs (About $2 million)</a:t>
                      </a:r>
                      <a:endParaRPr lang="en-US" sz="1200" b="0" dirty="0">
                        <a:solidFill>
                          <a:schemeClr val="tx1">
                            <a:lumMod val="85000"/>
                            <a:lumOff val="1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28600">
                <a:tc>
                  <a:txBody>
                    <a:bodyPr/>
                    <a:lstStyle/>
                    <a:p>
                      <a:r>
                        <a:rPr lang="en-US" sz="1200" b="0" dirty="0" smtClean="0">
                          <a:solidFill>
                            <a:schemeClr val="tx1">
                              <a:lumMod val="85000"/>
                              <a:lumOff val="15000"/>
                            </a:schemeClr>
                          </a:solidFill>
                        </a:rPr>
                        <a:t>- Workers comp dividends (amount unknown)</a:t>
                      </a:r>
                      <a:endParaRPr lang="en-US" sz="1200" b="0" dirty="0">
                        <a:solidFill>
                          <a:schemeClr val="tx1">
                            <a:lumMod val="85000"/>
                            <a:lumOff val="1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200" b="0" dirty="0" smtClean="0">
                          <a:solidFill>
                            <a:schemeClr val="tx1">
                              <a:lumMod val="85000"/>
                              <a:lumOff val="15000"/>
                            </a:schemeClr>
                          </a:solidFill>
                        </a:rPr>
                        <a:t>- Transfer from Guarantee</a:t>
                      </a:r>
                      <a:r>
                        <a:rPr lang="en-US" sz="1200" b="0" baseline="0" dirty="0" smtClean="0">
                          <a:solidFill>
                            <a:schemeClr val="tx1">
                              <a:lumMod val="85000"/>
                              <a:lumOff val="15000"/>
                            </a:schemeClr>
                          </a:solidFill>
                        </a:rPr>
                        <a:t> Account to bring to $10 million</a:t>
                      </a:r>
                      <a:endParaRPr lang="en-US" sz="1200" b="0" dirty="0">
                        <a:solidFill>
                          <a:schemeClr val="tx1">
                            <a:lumMod val="85000"/>
                            <a:lumOff val="1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5" name="Slide Number Placeholder 4"/>
          <p:cNvSpPr>
            <a:spLocks noGrp="1"/>
          </p:cNvSpPr>
          <p:nvPr>
            <p:ph type="sldNum" sz="quarter" idx="12"/>
          </p:nvPr>
        </p:nvSpPr>
        <p:spPr/>
        <p:txBody>
          <a:bodyPr/>
          <a:lstStyle/>
          <a:p>
            <a:fld id="{F2A5234B-61C8-4022-9EA5-82009875452E}" type="slidenum">
              <a:rPr lang="en-US" smtClean="0"/>
              <a:t>20</a:t>
            </a:fld>
            <a:endParaRPr lang="en-US" dirty="0"/>
          </a:p>
        </p:txBody>
      </p:sp>
    </p:spTree>
    <p:extLst>
      <p:ext uri="{BB962C8B-B14F-4D97-AF65-F5344CB8AC3E}">
        <p14:creationId xmlns:p14="http://schemas.microsoft.com/office/powerpoint/2010/main" val="1000448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90730"/>
          </a:xfrm>
        </p:spPr>
        <p:txBody>
          <a:bodyPr>
            <a:normAutofit/>
          </a:bodyPr>
          <a:lstStyle/>
          <a:p>
            <a:pPr marL="502920" indent="-457200">
              <a:buClrTx/>
              <a:buFont typeface="+mj-lt"/>
              <a:buAutoNum type="arabicPeriod" startAt="4"/>
            </a:pPr>
            <a:r>
              <a:rPr lang="en-US" sz="2400" b="1" u="sng" dirty="0" smtClean="0">
                <a:solidFill>
                  <a:schemeClr val="tx1"/>
                </a:solidFill>
              </a:rPr>
              <a:t>LC GRT2 </a:t>
            </a:r>
            <a:r>
              <a:rPr lang="en-US" sz="1600" dirty="0" smtClean="0">
                <a:solidFill>
                  <a:schemeClr val="tx1"/>
                </a:solidFill>
              </a:rPr>
              <a:t> (continued)</a:t>
            </a:r>
            <a:endParaRPr lang="en-US" dirty="0" smtClean="0">
              <a:solidFill>
                <a:schemeClr val="tx1"/>
              </a:solidFill>
            </a:endParaRPr>
          </a:p>
        </p:txBody>
      </p:sp>
      <p:sp>
        <p:nvSpPr>
          <p:cNvPr id="3" name="Title 2"/>
          <p:cNvSpPr>
            <a:spLocks noGrp="1"/>
          </p:cNvSpPr>
          <p:nvPr>
            <p:ph type="title"/>
          </p:nvPr>
        </p:nvSpPr>
        <p:spPr/>
        <p:txBody>
          <a:bodyPr/>
          <a:lstStyle/>
          <a:p>
            <a:r>
              <a:rPr lang="en-US" dirty="0" smtClean="0"/>
              <a:t>School funding interim commission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8747667"/>
              </p:ext>
            </p:extLst>
          </p:nvPr>
        </p:nvGraphicFramePr>
        <p:xfrm>
          <a:off x="228600" y="2362200"/>
          <a:ext cx="8686799" cy="3657602"/>
        </p:xfrm>
        <a:graphic>
          <a:graphicData uri="http://schemas.openxmlformats.org/drawingml/2006/table">
            <a:tbl>
              <a:tblPr firstRow="1" bandRow="1">
                <a:tableStyleId>{85BE263C-DBD7-4A20-BB59-AAB30ACAA65A}</a:tableStyleId>
              </a:tblPr>
              <a:tblGrid>
                <a:gridCol w="4535586"/>
                <a:gridCol w="2181012"/>
                <a:gridCol w="1970201"/>
              </a:tblGrid>
              <a:tr h="472756">
                <a:tc gridSpan="3">
                  <a:txBody>
                    <a:bodyPr/>
                    <a:lstStyle/>
                    <a:p>
                      <a:pPr algn="ctr"/>
                      <a:r>
                        <a:rPr lang="en-US" sz="2400" dirty="0" smtClean="0"/>
                        <a:t>ESTIMATED IMPACT ON STATE GENERAL FUND</a:t>
                      </a:r>
                      <a:endParaRPr lang="en-US" sz="2400" dirty="0">
                        <a:latin typeface="Calibri" panose="020F0502020204030204" pitchFamily="34" charset="0"/>
                        <a:cs typeface="Calibri" panose="020F0502020204030204" pitchFamily="34" charset="0"/>
                      </a:endParaRPr>
                    </a:p>
                  </a:txBody>
                  <a:tcPr>
                    <a:solidFill>
                      <a:schemeClr val="accent1">
                        <a:lumMod val="7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Calibri" panose="020F0502020204030204" pitchFamily="34" charset="0"/>
                        <a:cs typeface="Calibri" panose="020F0502020204030204"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Calibri" panose="020F0502020204030204" pitchFamily="34" charset="0"/>
                        <a:cs typeface="Calibri" panose="020F0502020204030204" pitchFamily="34" charset="0"/>
                      </a:endParaRPr>
                    </a:p>
                  </a:txBody>
                  <a:tcPr/>
                </a:tc>
              </a:tr>
              <a:tr h="472756">
                <a:tc>
                  <a:txBody>
                    <a:bodyPr/>
                    <a:lstStyle/>
                    <a:p>
                      <a:endParaRPr lang="en-US" sz="2000" dirty="0">
                        <a:latin typeface="Calibri" panose="020F0502020204030204" pitchFamily="34" charset="0"/>
                        <a:cs typeface="Calibri" panose="020F0502020204030204" pitchFamily="34" charset="0"/>
                      </a:endParaRPr>
                    </a:p>
                  </a:txBody>
                  <a:tcPr/>
                </a:tc>
                <a:tc>
                  <a:txBody>
                    <a:bodyPr/>
                    <a:lstStyle/>
                    <a:p>
                      <a:pPr algn="r"/>
                      <a:r>
                        <a:rPr lang="en-US" sz="2400" dirty="0" smtClean="0">
                          <a:solidFill>
                            <a:schemeClr val="accent2">
                              <a:lumMod val="75000"/>
                            </a:schemeClr>
                          </a:solidFill>
                        </a:rPr>
                        <a:t>Gains/Savings</a:t>
                      </a:r>
                      <a:endParaRPr lang="en-US" sz="2400" b="1" dirty="0">
                        <a:solidFill>
                          <a:schemeClr val="accent2">
                            <a:lumMod val="75000"/>
                          </a:schemeClr>
                        </a:solidFill>
                        <a:latin typeface="Calibri" panose="020F0502020204030204" pitchFamily="34" charset="0"/>
                        <a:cs typeface="Calibri" panose="020F0502020204030204" pitchFamily="34" charset="0"/>
                      </a:endParaRPr>
                    </a:p>
                  </a:txBody>
                  <a:tcPr/>
                </a:tc>
                <a:tc>
                  <a:txBody>
                    <a:bodyPr/>
                    <a:lstStyle/>
                    <a:p>
                      <a:pPr algn="r"/>
                      <a:r>
                        <a:rPr lang="en-US" sz="2400" dirty="0" smtClean="0">
                          <a:solidFill>
                            <a:srgbClr val="C00000"/>
                          </a:solidFill>
                        </a:rPr>
                        <a:t>(Losses)</a:t>
                      </a:r>
                      <a:endParaRPr lang="en-US" sz="2400" b="1" dirty="0">
                        <a:solidFill>
                          <a:srgbClr val="C00000"/>
                        </a:solidFill>
                        <a:latin typeface="Calibri" panose="020F0502020204030204" pitchFamily="34" charset="0"/>
                        <a:cs typeface="Calibri" panose="020F0502020204030204" pitchFamily="34" charset="0"/>
                      </a:endParaRPr>
                    </a:p>
                  </a:txBody>
                  <a:tcPr/>
                </a:tc>
              </a:tr>
              <a:tr h="409722">
                <a:tc>
                  <a:txBody>
                    <a:bodyPr/>
                    <a:lstStyle/>
                    <a:p>
                      <a:pPr algn="l"/>
                      <a:r>
                        <a:rPr lang="en-US" sz="2000" dirty="0" smtClean="0"/>
                        <a:t>Loss of lottery net revenue </a:t>
                      </a:r>
                      <a:endParaRPr lang="en-US" sz="2000" dirty="0">
                        <a:latin typeface="+mn-lt"/>
                        <a:cs typeface="Calibri" panose="020F0502020204030204" pitchFamily="34" charset="0"/>
                      </a:endParaRPr>
                    </a:p>
                  </a:txBody>
                  <a:tcPr/>
                </a:tc>
                <a:tc>
                  <a:txBody>
                    <a:bodyPr/>
                    <a:lstStyle/>
                    <a:p>
                      <a:pPr algn="r"/>
                      <a:endParaRPr lang="en-US" sz="2000" dirty="0">
                        <a:latin typeface="+mn-lt"/>
                        <a:cs typeface="Calibri" panose="020F0502020204030204" pitchFamily="34" charset="0"/>
                      </a:endParaRPr>
                    </a:p>
                  </a:txBody>
                  <a:tcPr/>
                </a:tc>
                <a:tc>
                  <a:txBody>
                    <a:bodyPr/>
                    <a:lstStyle/>
                    <a:p>
                      <a:pPr algn="r"/>
                      <a:r>
                        <a:rPr lang="en-US" sz="2000" dirty="0" smtClean="0"/>
                        <a:t>$ 12 million</a:t>
                      </a:r>
                      <a:endParaRPr lang="en-US" sz="2000" dirty="0">
                        <a:latin typeface="+mn-lt"/>
                        <a:cs typeface="Calibri" panose="020F0502020204030204" pitchFamily="34" charset="0"/>
                      </a:endParaRPr>
                    </a:p>
                  </a:txBody>
                  <a:tcPr/>
                </a:tc>
              </a:tr>
              <a:tr h="55317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Eliminates NRD payment </a:t>
                      </a:r>
                      <a:endParaRPr lang="en-US" sz="2000" dirty="0" smtClean="0">
                        <a:latin typeface="+mn-lt"/>
                        <a:cs typeface="Calibri" panose="020F0502020204030204" pitchFamily="34" charset="0"/>
                      </a:endParaRPr>
                    </a:p>
                  </a:txBody>
                  <a:tcPr/>
                </a:tc>
                <a:tc>
                  <a:txBody>
                    <a:bodyPr/>
                    <a:lstStyle/>
                    <a:p>
                      <a:pPr algn="r"/>
                      <a:r>
                        <a:rPr lang="en-US" sz="2000" dirty="0" smtClean="0"/>
                        <a:t>$ 5 million</a:t>
                      </a:r>
                      <a:endParaRPr lang="en-US" sz="2000" dirty="0">
                        <a:latin typeface="+mn-lt"/>
                        <a:cs typeface="Calibri" panose="020F0502020204030204" pitchFamily="34" charset="0"/>
                      </a:endParaRPr>
                    </a:p>
                  </a:txBody>
                  <a:tcPr/>
                </a:tc>
                <a:tc>
                  <a:txBody>
                    <a:bodyPr/>
                    <a:lstStyle/>
                    <a:p>
                      <a:pPr algn="r"/>
                      <a:endParaRPr lang="en-US" sz="2000" dirty="0">
                        <a:latin typeface="+mn-lt"/>
                        <a:cs typeface="Calibri" panose="020F0502020204030204" pitchFamily="34" charset="0"/>
                      </a:endParaRPr>
                    </a:p>
                  </a:txBody>
                  <a:tcPr/>
                </a:tc>
              </a:tr>
              <a:tr h="55154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Repeals STEM scholarship program</a:t>
                      </a:r>
                      <a:endParaRPr lang="en-US" sz="2000" dirty="0" smtClean="0">
                        <a:latin typeface="+mn-lt"/>
                        <a:cs typeface="Calibri" panose="020F0502020204030204" pitchFamily="34" charset="0"/>
                      </a:endParaRPr>
                    </a:p>
                  </a:txBody>
                  <a:tcPr/>
                </a:tc>
                <a:tc>
                  <a:txBody>
                    <a:bodyPr/>
                    <a:lstStyle/>
                    <a:p>
                      <a:pPr algn="r"/>
                      <a:r>
                        <a:rPr lang="en-US" sz="2000" dirty="0" smtClean="0"/>
                        <a:t>$ 0.4</a:t>
                      </a:r>
                      <a:r>
                        <a:rPr lang="en-US" sz="2000" baseline="0" dirty="0" smtClean="0"/>
                        <a:t> million</a:t>
                      </a:r>
                      <a:endParaRPr lang="en-US" sz="2000" dirty="0">
                        <a:latin typeface="+mn-lt"/>
                        <a:cs typeface="Calibri" panose="020F0502020204030204" pitchFamily="34" charset="0"/>
                      </a:endParaRPr>
                    </a:p>
                  </a:txBody>
                  <a:tcPr/>
                </a:tc>
                <a:tc>
                  <a:txBody>
                    <a:bodyPr/>
                    <a:lstStyle/>
                    <a:p>
                      <a:pPr algn="r"/>
                      <a:endParaRPr lang="en-US" sz="2000" dirty="0">
                        <a:latin typeface="+mn-lt"/>
                        <a:cs typeface="Calibri" panose="020F0502020204030204" pitchFamily="34" charset="0"/>
                      </a:endParaRPr>
                    </a:p>
                  </a:txBody>
                  <a:tcPr/>
                </a:tc>
              </a:tr>
              <a:tr h="472756">
                <a:tc>
                  <a:txBody>
                    <a:bodyPr/>
                    <a:lstStyle/>
                    <a:p>
                      <a:pPr algn="l"/>
                      <a:r>
                        <a:rPr lang="en-US" sz="2000" dirty="0" smtClean="0"/>
                        <a:t>“Captured” 95 mills from TIFDs</a:t>
                      </a:r>
                      <a:endParaRPr lang="en-US" sz="2000" dirty="0">
                        <a:latin typeface="+mn-lt"/>
                        <a:cs typeface="Calibri" panose="020F0502020204030204" pitchFamily="34" charset="0"/>
                      </a:endParaRPr>
                    </a:p>
                  </a:txBody>
                  <a:tcPr/>
                </a:tc>
                <a:tc>
                  <a:txBody>
                    <a:bodyPr/>
                    <a:lstStyle/>
                    <a:p>
                      <a:pPr algn="r"/>
                      <a:r>
                        <a:rPr lang="en-US" sz="2000" dirty="0" smtClean="0"/>
                        <a:t>$ 2</a:t>
                      </a:r>
                      <a:r>
                        <a:rPr lang="en-US" sz="2000" baseline="0" dirty="0" smtClean="0"/>
                        <a:t> </a:t>
                      </a:r>
                      <a:r>
                        <a:rPr lang="en-US" sz="2000" dirty="0" smtClean="0"/>
                        <a:t>- $3 million</a:t>
                      </a:r>
                      <a:endParaRPr lang="en-US" sz="2000" dirty="0">
                        <a:latin typeface="+mn-lt"/>
                        <a:cs typeface="Calibri" panose="020F0502020204030204" pitchFamily="34" charset="0"/>
                      </a:endParaRPr>
                    </a:p>
                  </a:txBody>
                  <a:tcPr/>
                </a:tc>
                <a:tc>
                  <a:txBody>
                    <a:bodyPr/>
                    <a:lstStyle/>
                    <a:p>
                      <a:pPr algn="r"/>
                      <a:endParaRPr lang="en-US" sz="2000" dirty="0">
                        <a:latin typeface="+mn-lt"/>
                        <a:cs typeface="Calibri" panose="020F0502020204030204" pitchFamily="34" charset="0"/>
                      </a:endParaRPr>
                    </a:p>
                  </a:txBody>
                  <a:tcPr/>
                </a:tc>
              </a:tr>
              <a:tr h="724892">
                <a:tc>
                  <a:txBody>
                    <a:bodyPr/>
                    <a:lstStyle/>
                    <a:p>
                      <a:pPr algn="l"/>
                      <a:r>
                        <a:rPr lang="en-US" sz="2000" dirty="0" smtClean="0"/>
                        <a:t>Additional needed to replace lost</a:t>
                      </a:r>
                      <a:r>
                        <a:rPr lang="en-US" sz="2000" baseline="0" dirty="0" smtClean="0"/>
                        <a:t> revenue to Guarantee Account</a:t>
                      </a:r>
                      <a:endParaRPr lang="en-US" sz="2000" dirty="0">
                        <a:latin typeface="+mn-lt"/>
                        <a:cs typeface="Calibri" panose="020F0502020204030204" pitchFamily="34" charset="0"/>
                      </a:endParaRPr>
                    </a:p>
                  </a:txBody>
                  <a:tcPr/>
                </a:tc>
                <a:tc>
                  <a:txBody>
                    <a:bodyPr/>
                    <a:lstStyle/>
                    <a:p>
                      <a:pPr algn="r"/>
                      <a:endParaRPr lang="en-US" sz="2000" dirty="0">
                        <a:latin typeface="+mn-lt"/>
                        <a:cs typeface="Calibri" panose="020F0502020204030204" pitchFamily="34" charset="0"/>
                      </a:endParaRPr>
                    </a:p>
                  </a:txBody>
                  <a:tcPr/>
                </a:tc>
                <a:tc>
                  <a:txBody>
                    <a:bodyPr/>
                    <a:lstStyle/>
                    <a:p>
                      <a:pPr algn="r"/>
                      <a:r>
                        <a:rPr lang="en-US" sz="2000" dirty="0" smtClean="0"/>
                        <a:t>$ 2 million</a:t>
                      </a:r>
                      <a:endParaRPr lang="en-US" sz="2000" dirty="0">
                        <a:latin typeface="+mn-lt"/>
                        <a:cs typeface="Calibri" panose="020F0502020204030204" pitchFamily="34" charset="0"/>
                      </a:endParaRPr>
                    </a:p>
                  </a:txBody>
                  <a:tcPr/>
                </a:tc>
              </a:tr>
            </a:tbl>
          </a:graphicData>
        </a:graphic>
      </p:graphicFrame>
      <p:sp>
        <p:nvSpPr>
          <p:cNvPr id="4" name="Slide Number Placeholder 3"/>
          <p:cNvSpPr>
            <a:spLocks noGrp="1"/>
          </p:cNvSpPr>
          <p:nvPr>
            <p:ph type="sldNum" sz="quarter" idx="12"/>
          </p:nvPr>
        </p:nvSpPr>
        <p:spPr/>
        <p:txBody>
          <a:bodyPr/>
          <a:lstStyle/>
          <a:p>
            <a:fld id="{F2A5234B-61C8-4022-9EA5-82009875452E}" type="slidenum">
              <a:rPr lang="en-US" smtClean="0"/>
              <a:t>21</a:t>
            </a:fld>
            <a:endParaRPr lang="en-US" dirty="0"/>
          </a:p>
        </p:txBody>
      </p:sp>
    </p:spTree>
    <p:extLst>
      <p:ext uri="{BB962C8B-B14F-4D97-AF65-F5344CB8AC3E}">
        <p14:creationId xmlns:p14="http://schemas.microsoft.com/office/powerpoint/2010/main" val="252613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19999" cy="1202485"/>
          </a:xfrm>
        </p:spPr>
        <p:txBody>
          <a:bodyPr anchor="t">
            <a:normAutofit fontScale="90000"/>
          </a:bodyPr>
          <a:lstStyle/>
          <a:p>
            <a:r>
              <a:rPr lang="en-US" dirty="0" smtClean="0"/>
              <a:t>Building Blocks for a Successful Project and Financing</a:t>
            </a:r>
            <a:endParaRPr lang="en-US" dirty="0"/>
          </a:p>
        </p:txBody>
      </p:sp>
      <p:graphicFrame>
        <p:nvGraphicFramePr>
          <p:cNvPr id="4" name="Diagram 3"/>
          <p:cNvGraphicFramePr/>
          <p:nvPr>
            <p:extLst>
              <p:ext uri="{D42A27DB-BD31-4B8C-83A1-F6EECF244321}">
                <p14:modId xmlns:p14="http://schemas.microsoft.com/office/powerpoint/2010/main" val="3014977592"/>
              </p:ext>
            </p:extLst>
          </p:nvPr>
        </p:nvGraphicFramePr>
        <p:xfrm>
          <a:off x="1524000" y="1727200"/>
          <a:ext cx="6705600"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rot="17854095">
            <a:off x="838528" y="3770814"/>
            <a:ext cx="3309762" cy="384721"/>
          </a:xfrm>
          <a:prstGeom prst="rect">
            <a:avLst/>
          </a:prstGeom>
          <a:noFill/>
        </p:spPr>
        <p:txBody>
          <a:bodyPr wrap="square" rtlCol="0">
            <a:spAutoFit/>
          </a:bodyPr>
          <a:lstStyle/>
          <a:p>
            <a:r>
              <a:rPr lang="en-US" sz="1900" dirty="0" smtClean="0"/>
              <a:t>Phases of Project Completion</a:t>
            </a:r>
            <a:endParaRPr lang="en-US" sz="1900" dirty="0"/>
          </a:p>
        </p:txBody>
      </p:sp>
      <p:cxnSp>
        <p:nvCxnSpPr>
          <p:cNvPr id="6" name="Straight Arrow Connector 5"/>
          <p:cNvCxnSpPr/>
          <p:nvPr/>
        </p:nvCxnSpPr>
        <p:spPr>
          <a:xfrm flipV="1">
            <a:off x="1981200" y="2385874"/>
            <a:ext cx="1676400" cy="332912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F2A5234B-61C8-4022-9EA5-82009875452E}" type="slidenum">
              <a:rPr lang="en-US" smtClean="0"/>
              <a:t>3</a:t>
            </a:fld>
            <a:endParaRPr lang="en-US" dirty="0"/>
          </a:p>
        </p:txBody>
      </p:sp>
    </p:spTree>
    <p:extLst>
      <p:ext uri="{BB962C8B-B14F-4D97-AF65-F5344CB8AC3E}">
        <p14:creationId xmlns:p14="http://schemas.microsoft.com/office/powerpoint/2010/main" val="1308752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sz="3200" dirty="0" smtClean="0"/>
              <a:t>Keys to Success and Pitfalls to Avoid</a:t>
            </a:r>
            <a:r>
              <a:rPr lang="en-US" sz="3600" dirty="0" smtClean="0"/>
              <a:t/>
            </a:r>
            <a:br>
              <a:rPr lang="en-US" sz="3600" dirty="0" smtClean="0"/>
            </a:br>
            <a:r>
              <a:rPr lang="en-US" sz="2200" dirty="0" smtClean="0"/>
              <a:t>~Mike Waterman, bozeman Public Schools~</a:t>
            </a:r>
            <a:br>
              <a:rPr lang="en-US" sz="2200" dirty="0" smtClean="0"/>
            </a:br>
            <a:endParaRPr lang="en-US" sz="2200" dirty="0"/>
          </a:p>
        </p:txBody>
      </p:sp>
      <p:sp>
        <p:nvSpPr>
          <p:cNvPr id="4" name="Content Placeholder 3"/>
          <p:cNvSpPr>
            <a:spLocks noGrp="1"/>
          </p:cNvSpPr>
          <p:nvPr>
            <p:ph idx="1"/>
          </p:nvPr>
        </p:nvSpPr>
        <p:spPr>
          <a:xfrm>
            <a:off x="380999" y="1719071"/>
            <a:ext cx="8407893" cy="4453129"/>
          </a:xfrm>
        </p:spPr>
        <p:txBody>
          <a:bodyPr/>
          <a:lstStyle/>
          <a:p>
            <a:r>
              <a:rPr lang="en-US" sz="2800" dirty="0">
                <a:solidFill>
                  <a:schemeClr val="tx1"/>
                </a:solidFill>
              </a:rPr>
              <a:t>Keys</a:t>
            </a:r>
          </a:p>
          <a:p>
            <a:pPr lvl="1"/>
            <a:r>
              <a:rPr lang="en-US" sz="1900" dirty="0" smtClean="0">
                <a:solidFill>
                  <a:schemeClr val="tx1"/>
                </a:solidFill>
              </a:rPr>
              <a:t>You gotta spend money to make money</a:t>
            </a:r>
          </a:p>
          <a:p>
            <a:pPr lvl="1"/>
            <a:r>
              <a:rPr lang="en-US" sz="1900" dirty="0" smtClean="0">
                <a:solidFill>
                  <a:schemeClr val="tx1"/>
                </a:solidFill>
              </a:rPr>
              <a:t>Let those with strong backs do the heavy lifting</a:t>
            </a:r>
          </a:p>
          <a:p>
            <a:pPr lvl="1"/>
            <a:r>
              <a:rPr lang="en-US" sz="1900" dirty="0" smtClean="0">
                <a:solidFill>
                  <a:schemeClr val="tx1"/>
                </a:solidFill>
              </a:rPr>
              <a:t>Under promise, over deliver</a:t>
            </a:r>
            <a:endParaRPr lang="en-US" sz="1900" dirty="0">
              <a:solidFill>
                <a:schemeClr val="tx1"/>
              </a:solidFill>
            </a:endParaRPr>
          </a:p>
        </p:txBody>
      </p:sp>
      <p:sp>
        <p:nvSpPr>
          <p:cNvPr id="9" name="Rectangle 8"/>
          <p:cNvSpPr/>
          <p:nvPr/>
        </p:nvSpPr>
        <p:spPr>
          <a:xfrm>
            <a:off x="2346872" y="6291590"/>
            <a:ext cx="4188967" cy="261610"/>
          </a:xfrm>
          <a:prstGeom prst="rect">
            <a:avLst/>
          </a:prstGeom>
        </p:spPr>
        <p:txBody>
          <a:bodyPr wrap="none">
            <a:spAutoFit/>
          </a:bodyPr>
          <a:lstStyle/>
          <a:p>
            <a:pPr lvl="0" algn="r">
              <a:defRPr/>
            </a:pPr>
            <a:r>
              <a:rPr lang="en-US" sz="1100" b="1" dirty="0" smtClean="0">
                <a:latin typeface="Cambria" panose="02040503050406030204" pitchFamily="18" charset="0"/>
              </a:rPr>
              <a:t>Mike Waterman | (406) 522-6097 | mike.waterman@bsd7.org</a:t>
            </a:r>
            <a:endParaRPr lang="en-US" sz="1100" b="1" dirty="0">
              <a:latin typeface="Cambria" panose="02040503050406030204"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18687"/>
            <a:ext cx="4114801" cy="2753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11613"/>
            <a:ext cx="4191000" cy="1989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F2A5234B-61C8-4022-9EA5-82009875452E}" type="slidenum">
              <a:rPr lang="en-US" smtClean="0"/>
              <a:t>4</a:t>
            </a:fld>
            <a:endParaRPr lang="en-US" dirty="0"/>
          </a:p>
        </p:txBody>
      </p:sp>
    </p:spTree>
    <p:extLst>
      <p:ext uri="{BB962C8B-B14F-4D97-AF65-F5344CB8AC3E}">
        <p14:creationId xmlns:p14="http://schemas.microsoft.com/office/powerpoint/2010/main" val="3226552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46445" y="6291590"/>
            <a:ext cx="3780202" cy="261610"/>
          </a:xfrm>
          <a:prstGeom prst="rect">
            <a:avLst/>
          </a:prstGeom>
        </p:spPr>
        <p:txBody>
          <a:bodyPr wrap="none">
            <a:spAutoFit/>
          </a:bodyPr>
          <a:lstStyle/>
          <a:p>
            <a:pPr lvl="0" algn="r">
              <a:defRPr/>
            </a:pPr>
            <a:r>
              <a:rPr lang="en-US" sz="1100" b="1" dirty="0" smtClean="0">
                <a:latin typeface="Cambria" panose="02040503050406030204" pitchFamily="18" charset="0"/>
              </a:rPr>
              <a:t>Lora Tauck | (406) 775-8602 | lorat@ekalaka.k12.mt.us</a:t>
            </a:r>
            <a:endParaRPr lang="en-US" sz="1100" b="1" dirty="0">
              <a:latin typeface="Cambria" panose="02040503050406030204" pitchFamily="18" charset="0"/>
            </a:endParaRPr>
          </a:p>
        </p:txBody>
      </p:sp>
      <p:sp>
        <p:nvSpPr>
          <p:cNvPr id="7" name="Title 1"/>
          <p:cNvSpPr>
            <a:spLocks noGrp="1"/>
          </p:cNvSpPr>
          <p:nvPr>
            <p:ph type="title"/>
          </p:nvPr>
        </p:nvSpPr>
        <p:spPr>
          <a:xfrm>
            <a:off x="381000" y="355847"/>
            <a:ext cx="8381260" cy="1054394"/>
          </a:xfrm>
        </p:spPr>
        <p:txBody>
          <a:bodyPr anchor="t">
            <a:normAutofit fontScale="90000"/>
          </a:bodyPr>
          <a:lstStyle/>
          <a:p>
            <a:r>
              <a:rPr lang="en-US" sz="3200" dirty="0" smtClean="0"/>
              <a:t>Keys to Success and Pitfalls to Avoid</a:t>
            </a:r>
            <a:r>
              <a:rPr lang="en-US" sz="3600" dirty="0" smtClean="0"/>
              <a:t/>
            </a:r>
            <a:br>
              <a:rPr lang="en-US" sz="3600" dirty="0" smtClean="0"/>
            </a:br>
            <a:r>
              <a:rPr lang="en-US" sz="2200" dirty="0" smtClean="0"/>
              <a:t>~Lora Tauck, Ekalaka k-12 School district~</a:t>
            </a:r>
            <a:br>
              <a:rPr lang="en-US" sz="2200" dirty="0" smtClean="0"/>
            </a:br>
            <a:endParaRPr lang="en-US" sz="2200" dirty="0"/>
          </a:p>
        </p:txBody>
      </p:sp>
      <p:sp>
        <p:nvSpPr>
          <p:cNvPr id="8" name="Content Placeholder 3"/>
          <p:cNvSpPr txBox="1">
            <a:spLocks/>
          </p:cNvSpPr>
          <p:nvPr/>
        </p:nvSpPr>
        <p:spPr>
          <a:xfrm>
            <a:off x="380999" y="1719071"/>
            <a:ext cx="8407893" cy="4547358"/>
          </a:xfrm>
          <a:prstGeom prst="rect">
            <a:avLst/>
          </a:prstGeom>
        </p:spPr>
        <p:txBody>
          <a:bodyPr vert="horz" lIns="91440" tIns="45720" rIns="91440" bIns="45720" rtlCol="0">
            <a:normAutofit lnSpcReduction="1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chemeClr val="accent1">
                  <a:lumMod val="75000"/>
                </a:schemeClr>
              </a:buClr>
            </a:pPr>
            <a:r>
              <a:rPr lang="en-US" sz="2800" dirty="0" smtClean="0">
                <a:solidFill>
                  <a:schemeClr val="tx1"/>
                </a:solidFill>
              </a:rPr>
              <a:t>Keys</a:t>
            </a:r>
          </a:p>
          <a:p>
            <a:pPr lvl="1"/>
            <a:r>
              <a:rPr lang="en-US" dirty="0">
                <a:solidFill>
                  <a:schemeClr val="tx1"/>
                </a:solidFill>
              </a:rPr>
              <a:t>A School Board that is unified on the bond issue</a:t>
            </a:r>
          </a:p>
          <a:p>
            <a:pPr lvl="2">
              <a:buClr>
                <a:schemeClr val="accent1">
                  <a:lumMod val="60000"/>
                  <a:lumOff val="40000"/>
                </a:schemeClr>
              </a:buClr>
            </a:pPr>
            <a:r>
              <a:rPr lang="en-US" dirty="0">
                <a:solidFill>
                  <a:schemeClr val="tx1"/>
                </a:solidFill>
              </a:rPr>
              <a:t>If the entire board can’t support the issue, it is difficult for a community to support it!</a:t>
            </a:r>
          </a:p>
          <a:p>
            <a:pPr lvl="1"/>
            <a:r>
              <a:rPr lang="en-US" dirty="0">
                <a:solidFill>
                  <a:schemeClr val="tx1"/>
                </a:solidFill>
              </a:rPr>
              <a:t>Positive downstream conditioning in the Community!</a:t>
            </a:r>
          </a:p>
          <a:p>
            <a:pPr lvl="2">
              <a:buClr>
                <a:schemeClr val="accent1">
                  <a:lumMod val="60000"/>
                  <a:lumOff val="40000"/>
                </a:schemeClr>
              </a:buClr>
            </a:pPr>
            <a:r>
              <a:rPr lang="en-US" dirty="0">
                <a:solidFill>
                  <a:schemeClr val="tx1"/>
                </a:solidFill>
              </a:rPr>
              <a:t>Necessary to pass the bond, necessary to stifle the rumors before, during and after construction</a:t>
            </a:r>
          </a:p>
          <a:p>
            <a:pPr lvl="2">
              <a:buClr>
                <a:schemeClr val="accent1">
                  <a:lumMod val="60000"/>
                  <a:lumOff val="40000"/>
                </a:schemeClr>
              </a:buClr>
            </a:pPr>
            <a:r>
              <a:rPr lang="en-US" dirty="0">
                <a:solidFill>
                  <a:schemeClr val="tx1"/>
                </a:solidFill>
              </a:rPr>
              <a:t>Identify your supporters and let them help you</a:t>
            </a:r>
          </a:p>
          <a:p>
            <a:pPr lvl="1"/>
            <a:r>
              <a:rPr lang="en-US" dirty="0">
                <a:solidFill>
                  <a:schemeClr val="tx1"/>
                </a:solidFill>
              </a:rPr>
              <a:t>Prepare for being </a:t>
            </a:r>
            <a:r>
              <a:rPr lang="en-US" dirty="0" smtClean="0">
                <a:solidFill>
                  <a:schemeClr val="tx1"/>
                </a:solidFill>
              </a:rPr>
              <a:t>unprepared</a:t>
            </a:r>
            <a:endParaRPr lang="en-US" dirty="0">
              <a:solidFill>
                <a:schemeClr val="tx1"/>
              </a:solidFill>
            </a:endParaRPr>
          </a:p>
          <a:p>
            <a:pPr lvl="2">
              <a:buClr>
                <a:schemeClr val="accent1">
                  <a:lumMod val="60000"/>
                  <a:lumOff val="40000"/>
                </a:schemeClr>
              </a:buClr>
            </a:pPr>
            <a:r>
              <a:rPr lang="en-US" dirty="0">
                <a:solidFill>
                  <a:schemeClr val="tx1"/>
                </a:solidFill>
              </a:rPr>
              <a:t>You don’t know what you don’t know </a:t>
            </a:r>
          </a:p>
          <a:p>
            <a:pPr lvl="2">
              <a:buClr>
                <a:schemeClr val="accent1">
                  <a:lumMod val="60000"/>
                  <a:lumOff val="40000"/>
                </a:schemeClr>
              </a:buClr>
            </a:pPr>
            <a:r>
              <a:rPr lang="en-US" dirty="0">
                <a:solidFill>
                  <a:schemeClr val="tx1"/>
                </a:solidFill>
              </a:rPr>
              <a:t>Call on those who do</a:t>
            </a:r>
            <a:r>
              <a:rPr lang="en-US" dirty="0" smtClean="0">
                <a:solidFill>
                  <a:schemeClr val="tx1"/>
                </a:solidFill>
              </a:rPr>
              <a:t>!</a:t>
            </a:r>
          </a:p>
          <a:p>
            <a:pPr lvl="2"/>
            <a:endParaRPr lang="en-US" dirty="0">
              <a:solidFill>
                <a:schemeClr val="tx1"/>
              </a:solidFill>
            </a:endParaRPr>
          </a:p>
          <a:p>
            <a:pPr>
              <a:buClr>
                <a:schemeClr val="accent1">
                  <a:lumMod val="75000"/>
                </a:schemeClr>
              </a:buClr>
            </a:pPr>
            <a:r>
              <a:rPr lang="en-US" sz="2800" dirty="0" smtClean="0">
                <a:solidFill>
                  <a:schemeClr val="tx1"/>
                </a:solidFill>
              </a:rPr>
              <a:t>Pitfalls</a:t>
            </a:r>
          </a:p>
          <a:p>
            <a:pPr lvl="1"/>
            <a:r>
              <a:rPr lang="en-US" dirty="0">
                <a:solidFill>
                  <a:schemeClr val="tx1"/>
                </a:solidFill>
              </a:rPr>
              <a:t>Positive downstream conditioning is positively exhausting</a:t>
            </a:r>
          </a:p>
          <a:p>
            <a:pPr lvl="1"/>
            <a:r>
              <a:rPr lang="en-US" dirty="0">
                <a:solidFill>
                  <a:schemeClr val="tx1"/>
                </a:solidFill>
              </a:rPr>
              <a:t>Unforeseen events </a:t>
            </a:r>
            <a:r>
              <a:rPr lang="en-US" dirty="0" smtClean="0">
                <a:solidFill>
                  <a:schemeClr val="tx1"/>
                </a:solidFill>
              </a:rPr>
              <a:t>drain your </a:t>
            </a:r>
            <a:r>
              <a:rPr lang="en-US" dirty="0">
                <a:solidFill>
                  <a:schemeClr val="tx1"/>
                </a:solidFill>
              </a:rPr>
              <a:t>brain </a:t>
            </a:r>
            <a:r>
              <a:rPr lang="en-US" dirty="0" smtClean="0">
                <a:solidFill>
                  <a:schemeClr val="tx1"/>
                </a:solidFill>
              </a:rPr>
              <a:t>&amp; </a:t>
            </a:r>
            <a:r>
              <a:rPr lang="en-US" dirty="0">
                <a:solidFill>
                  <a:schemeClr val="tx1"/>
                </a:solidFill>
              </a:rPr>
              <a:t>your contingency fund </a:t>
            </a:r>
          </a:p>
        </p:txBody>
      </p:sp>
      <p:sp>
        <p:nvSpPr>
          <p:cNvPr id="2" name="Slide Number Placeholder 1"/>
          <p:cNvSpPr>
            <a:spLocks noGrp="1"/>
          </p:cNvSpPr>
          <p:nvPr>
            <p:ph type="sldNum" sz="quarter" idx="12"/>
          </p:nvPr>
        </p:nvSpPr>
        <p:spPr/>
        <p:txBody>
          <a:bodyPr/>
          <a:lstStyle/>
          <a:p>
            <a:fld id="{F2A5234B-61C8-4022-9EA5-82009875452E}" type="slidenum">
              <a:rPr lang="en-US" smtClean="0"/>
              <a:t>5</a:t>
            </a:fld>
            <a:endParaRPr lang="en-US" dirty="0"/>
          </a:p>
        </p:txBody>
      </p:sp>
    </p:spTree>
    <p:extLst>
      <p:ext uri="{BB962C8B-B14F-4D97-AF65-F5344CB8AC3E}">
        <p14:creationId xmlns:p14="http://schemas.microsoft.com/office/powerpoint/2010/main" val="769663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25232" y="6291590"/>
            <a:ext cx="4269117" cy="261610"/>
          </a:xfrm>
          <a:prstGeom prst="rect">
            <a:avLst/>
          </a:prstGeom>
        </p:spPr>
        <p:txBody>
          <a:bodyPr wrap="none">
            <a:spAutoFit/>
          </a:bodyPr>
          <a:lstStyle/>
          <a:p>
            <a:pPr lvl="0" algn="r">
              <a:defRPr/>
            </a:pPr>
            <a:r>
              <a:rPr lang="en-US" sz="1100" b="1" dirty="0" smtClean="0">
                <a:latin typeface="Cambria" panose="02040503050406030204" pitchFamily="18" charset="0"/>
              </a:rPr>
              <a:t>Dan Semmens | (406) 721-6025 | semmens.daniel@dorsey.com</a:t>
            </a:r>
            <a:endParaRPr lang="en-US" sz="1100" b="1" dirty="0">
              <a:latin typeface="Cambria" panose="02040503050406030204" pitchFamily="18" charset="0"/>
            </a:endParaRPr>
          </a:p>
        </p:txBody>
      </p:sp>
      <p:sp>
        <p:nvSpPr>
          <p:cNvPr id="7" name="Title 1"/>
          <p:cNvSpPr>
            <a:spLocks noGrp="1"/>
          </p:cNvSpPr>
          <p:nvPr>
            <p:ph type="title"/>
          </p:nvPr>
        </p:nvSpPr>
        <p:spPr>
          <a:xfrm>
            <a:off x="381000" y="355847"/>
            <a:ext cx="8381260" cy="1054394"/>
          </a:xfrm>
        </p:spPr>
        <p:txBody>
          <a:bodyPr anchor="t">
            <a:normAutofit fontScale="90000"/>
          </a:bodyPr>
          <a:lstStyle/>
          <a:p>
            <a:r>
              <a:rPr lang="en-US" sz="3200" dirty="0" smtClean="0"/>
              <a:t>Keys to Success and Pitfalls to Avoid</a:t>
            </a:r>
            <a:r>
              <a:rPr lang="en-US" sz="3600" dirty="0" smtClean="0"/>
              <a:t/>
            </a:r>
            <a:br>
              <a:rPr lang="en-US" sz="3600" dirty="0" smtClean="0"/>
            </a:br>
            <a:r>
              <a:rPr lang="en-US" sz="2200" dirty="0" smtClean="0"/>
              <a:t>~dan semmens, dorsey &amp; whitney llp~</a:t>
            </a:r>
            <a:br>
              <a:rPr lang="en-US" sz="2200" dirty="0" smtClean="0"/>
            </a:br>
            <a:endParaRPr lang="en-US" sz="2200" dirty="0"/>
          </a:p>
        </p:txBody>
      </p:sp>
      <p:sp>
        <p:nvSpPr>
          <p:cNvPr id="8" name="Content Placeholder 3"/>
          <p:cNvSpPr txBox="1">
            <a:spLocks/>
          </p:cNvSpPr>
          <p:nvPr/>
        </p:nvSpPr>
        <p:spPr>
          <a:xfrm>
            <a:off x="380999" y="1719071"/>
            <a:ext cx="8407893" cy="4453129"/>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chemeClr val="accent1">
                  <a:lumMod val="75000"/>
                </a:schemeClr>
              </a:buClr>
            </a:pPr>
            <a:r>
              <a:rPr lang="en-US" sz="2800" dirty="0" smtClean="0">
                <a:solidFill>
                  <a:schemeClr val="tx1"/>
                </a:solidFill>
              </a:rPr>
              <a:t>Keys</a:t>
            </a:r>
          </a:p>
          <a:p>
            <a:pPr lvl="1"/>
            <a:r>
              <a:rPr lang="en-US" dirty="0" smtClean="0">
                <a:solidFill>
                  <a:schemeClr val="tx1"/>
                </a:solidFill>
              </a:rPr>
              <a:t>Allow a lot of time</a:t>
            </a:r>
          </a:p>
          <a:p>
            <a:pPr lvl="1"/>
            <a:r>
              <a:rPr lang="en-US" dirty="0" smtClean="0">
                <a:solidFill>
                  <a:schemeClr val="tx1"/>
                </a:solidFill>
              </a:rPr>
              <a:t>Focus on what the District needs now or in the short term</a:t>
            </a:r>
          </a:p>
          <a:p>
            <a:pPr lvl="1"/>
            <a:r>
              <a:rPr lang="en-US" dirty="0" smtClean="0">
                <a:solidFill>
                  <a:schemeClr val="tx1"/>
                </a:solidFill>
              </a:rPr>
              <a:t>If you can’t say it simply, maybe you shouldn’t say it at all</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F2A5234B-61C8-4022-9EA5-82009875452E}" type="slidenum">
              <a:rPr lang="en-US" smtClean="0"/>
              <a:t>6</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489"/>
          <a:stretch/>
        </p:blipFill>
        <p:spPr bwMode="auto">
          <a:xfrm rot="21047051">
            <a:off x="379313" y="3974125"/>
            <a:ext cx="4240324" cy="12722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0036">
            <a:off x="4635807" y="4581558"/>
            <a:ext cx="4292577" cy="15288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21060000">
            <a:off x="396888" y="3652615"/>
            <a:ext cx="3946733" cy="307777"/>
          </a:xfrm>
          <a:prstGeom prst="rect">
            <a:avLst/>
          </a:prstGeom>
          <a:solidFill>
            <a:schemeClr val="accent2">
              <a:lumMod val="40000"/>
              <a:lumOff val="60000"/>
            </a:schemeClr>
          </a:solidFill>
        </p:spPr>
        <p:txBody>
          <a:bodyPr wrap="square" rtlCol="0">
            <a:spAutoFit/>
          </a:bodyPr>
          <a:lstStyle/>
          <a:p>
            <a:pPr algn="ctr"/>
            <a:r>
              <a:rPr lang="en-US" sz="1400" dirty="0" smtClean="0"/>
              <a:t>Bozeman Elementary Sample Ballot Question</a:t>
            </a:r>
            <a:endParaRPr lang="en-US" sz="1400" dirty="0"/>
          </a:p>
        </p:txBody>
      </p:sp>
      <p:sp>
        <p:nvSpPr>
          <p:cNvPr id="10" name="TextBox 9"/>
          <p:cNvSpPr txBox="1"/>
          <p:nvPr/>
        </p:nvSpPr>
        <p:spPr>
          <a:xfrm rot="300000">
            <a:off x="4885358" y="4213385"/>
            <a:ext cx="4024286" cy="307777"/>
          </a:xfrm>
          <a:prstGeom prst="rect">
            <a:avLst/>
          </a:prstGeom>
          <a:solidFill>
            <a:schemeClr val="accent1">
              <a:lumMod val="40000"/>
              <a:lumOff val="60000"/>
            </a:schemeClr>
          </a:solidFill>
        </p:spPr>
        <p:txBody>
          <a:bodyPr wrap="square" rtlCol="0">
            <a:spAutoFit/>
          </a:bodyPr>
          <a:lstStyle/>
          <a:p>
            <a:pPr algn="ctr"/>
            <a:r>
              <a:rPr lang="en-US" sz="1400" dirty="0" smtClean="0"/>
              <a:t>Ekalaka Elementary Sample Ballot Question</a:t>
            </a:r>
            <a:endParaRPr lang="en-US" sz="1400" dirty="0"/>
          </a:p>
        </p:txBody>
      </p:sp>
    </p:spTree>
    <p:extLst>
      <p:ext uri="{BB962C8B-B14F-4D97-AF65-F5344CB8AC3E}">
        <p14:creationId xmlns:p14="http://schemas.microsoft.com/office/powerpoint/2010/main" val="3696389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2325" y="6291590"/>
            <a:ext cx="3945311" cy="261610"/>
          </a:xfrm>
          <a:prstGeom prst="rect">
            <a:avLst/>
          </a:prstGeom>
        </p:spPr>
        <p:txBody>
          <a:bodyPr wrap="none">
            <a:spAutoFit/>
          </a:bodyPr>
          <a:lstStyle/>
          <a:p>
            <a:pPr lvl="0" algn="r">
              <a:defRPr/>
            </a:pPr>
            <a:r>
              <a:rPr lang="en-US" sz="1100" b="1" dirty="0" smtClean="0">
                <a:latin typeface="Cambria" panose="02040503050406030204" pitchFamily="18" charset="0"/>
              </a:rPr>
              <a:t>Bridget Ekstrom | (406) 556-6965 | bekstrom@dadco.com</a:t>
            </a:r>
            <a:endParaRPr lang="en-US" sz="1100" b="1" dirty="0">
              <a:latin typeface="Cambria" panose="02040503050406030204" pitchFamily="18" charset="0"/>
            </a:endParaRPr>
          </a:p>
        </p:txBody>
      </p:sp>
      <p:sp>
        <p:nvSpPr>
          <p:cNvPr id="7" name="Title 1"/>
          <p:cNvSpPr>
            <a:spLocks noGrp="1"/>
          </p:cNvSpPr>
          <p:nvPr>
            <p:ph type="title"/>
          </p:nvPr>
        </p:nvSpPr>
        <p:spPr>
          <a:xfrm>
            <a:off x="381000" y="355847"/>
            <a:ext cx="8381260" cy="1054394"/>
          </a:xfrm>
        </p:spPr>
        <p:txBody>
          <a:bodyPr anchor="t">
            <a:normAutofit fontScale="90000"/>
          </a:bodyPr>
          <a:lstStyle/>
          <a:p>
            <a:r>
              <a:rPr lang="en-US" sz="3200" dirty="0" smtClean="0"/>
              <a:t>Keys to Success and Pitfalls to Avoid</a:t>
            </a:r>
            <a:r>
              <a:rPr lang="en-US" sz="3600" dirty="0" smtClean="0"/>
              <a:t/>
            </a:r>
            <a:br>
              <a:rPr lang="en-US" sz="3600" dirty="0" smtClean="0"/>
            </a:br>
            <a:r>
              <a:rPr lang="en-US" sz="2200" dirty="0" smtClean="0"/>
              <a:t>~bridget ekstrom, d.a. davidson &amp; co.~</a:t>
            </a:r>
            <a:br>
              <a:rPr lang="en-US" sz="2200" dirty="0" smtClean="0"/>
            </a:br>
            <a:endParaRPr lang="en-US" sz="2200" dirty="0"/>
          </a:p>
        </p:txBody>
      </p:sp>
      <p:sp>
        <p:nvSpPr>
          <p:cNvPr id="8" name="Content Placeholder 3"/>
          <p:cNvSpPr txBox="1">
            <a:spLocks/>
          </p:cNvSpPr>
          <p:nvPr/>
        </p:nvSpPr>
        <p:spPr>
          <a:xfrm>
            <a:off x="380999" y="1719070"/>
            <a:ext cx="8407893" cy="4834129"/>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chemeClr val="accent1">
                  <a:lumMod val="75000"/>
                </a:schemeClr>
              </a:buClr>
            </a:pPr>
            <a:r>
              <a:rPr lang="en-US" sz="3000" dirty="0" smtClean="0">
                <a:solidFill>
                  <a:schemeClr val="tx1"/>
                </a:solidFill>
              </a:rPr>
              <a:t>Keys</a:t>
            </a:r>
          </a:p>
          <a:p>
            <a:pPr lvl="1"/>
            <a:r>
              <a:rPr lang="en-US" sz="1900" dirty="0">
                <a:solidFill>
                  <a:schemeClr val="tx1"/>
                </a:solidFill>
              </a:rPr>
              <a:t>Strive for a favorable union</a:t>
            </a:r>
          </a:p>
          <a:p>
            <a:pPr lvl="2">
              <a:buClr>
                <a:schemeClr val="accent1">
                  <a:lumMod val="60000"/>
                  <a:lumOff val="40000"/>
                </a:schemeClr>
              </a:buClr>
            </a:pPr>
            <a:r>
              <a:rPr lang="en-US" sz="1700" dirty="0">
                <a:solidFill>
                  <a:schemeClr val="tx1"/>
                </a:solidFill>
              </a:rPr>
              <a:t>Marry the District’s (i) needs/wants with (ii) taxpayer </a:t>
            </a:r>
            <a:r>
              <a:rPr lang="en-US" sz="1700" dirty="0" smtClean="0">
                <a:solidFill>
                  <a:schemeClr val="tx1"/>
                </a:solidFill>
              </a:rPr>
              <a:t>impact estimates </a:t>
            </a:r>
          </a:p>
          <a:p>
            <a:pPr lvl="2">
              <a:buClr>
                <a:schemeClr val="accent1">
                  <a:lumMod val="60000"/>
                  <a:lumOff val="40000"/>
                </a:schemeClr>
              </a:buClr>
            </a:pPr>
            <a:r>
              <a:rPr lang="en-US" sz="1700" dirty="0" smtClean="0">
                <a:solidFill>
                  <a:schemeClr val="tx1"/>
                </a:solidFill>
              </a:rPr>
              <a:t>Know </a:t>
            </a:r>
            <a:r>
              <a:rPr lang="en-US" sz="1700" dirty="0">
                <a:solidFill>
                  <a:schemeClr val="tx1"/>
                </a:solidFill>
              </a:rPr>
              <a:t>the numbers but keep communications simple</a:t>
            </a:r>
          </a:p>
          <a:p>
            <a:pPr lvl="2">
              <a:buClr>
                <a:schemeClr val="accent1">
                  <a:lumMod val="60000"/>
                  <a:lumOff val="40000"/>
                </a:schemeClr>
              </a:buClr>
            </a:pPr>
            <a:r>
              <a:rPr lang="en-US" sz="1700" dirty="0">
                <a:solidFill>
                  <a:schemeClr val="tx1"/>
                </a:solidFill>
              </a:rPr>
              <a:t>Understand formulas for taxes and how the bonds impact the District’s taxpayers</a:t>
            </a:r>
          </a:p>
          <a:p>
            <a:pPr lvl="1"/>
            <a:r>
              <a:rPr lang="en-US" sz="1900" dirty="0" smtClean="0">
                <a:solidFill>
                  <a:schemeClr val="tx1"/>
                </a:solidFill>
              </a:rPr>
              <a:t>Clean </a:t>
            </a:r>
            <a:r>
              <a:rPr lang="en-US" sz="1900" dirty="0">
                <a:solidFill>
                  <a:schemeClr val="tx1"/>
                </a:solidFill>
              </a:rPr>
              <a:t>house in advance</a:t>
            </a:r>
          </a:p>
          <a:p>
            <a:pPr lvl="2">
              <a:buClr>
                <a:schemeClr val="accent1">
                  <a:lumMod val="60000"/>
                  <a:lumOff val="40000"/>
                </a:schemeClr>
              </a:buClr>
            </a:pPr>
            <a:r>
              <a:rPr lang="en-US" sz="1700" dirty="0">
                <a:solidFill>
                  <a:schemeClr val="tx1"/>
                </a:solidFill>
              </a:rPr>
              <a:t>Work on items now that will help your chance of passing the bond and also obtaining a favorable rating</a:t>
            </a:r>
          </a:p>
          <a:p>
            <a:pPr marL="640080" lvl="2" indent="0">
              <a:buNone/>
            </a:pPr>
            <a:endParaRPr lang="en-US" sz="500" dirty="0">
              <a:solidFill>
                <a:schemeClr val="tx1"/>
              </a:solidFill>
            </a:endParaRPr>
          </a:p>
          <a:p>
            <a:pPr>
              <a:buClr>
                <a:schemeClr val="accent1">
                  <a:lumMod val="75000"/>
                </a:schemeClr>
              </a:buClr>
            </a:pPr>
            <a:r>
              <a:rPr lang="en-US" sz="3000" dirty="0" smtClean="0">
                <a:solidFill>
                  <a:schemeClr val="tx1"/>
                </a:solidFill>
              </a:rPr>
              <a:t>Pitfalls</a:t>
            </a:r>
          </a:p>
          <a:p>
            <a:pPr lvl="1"/>
            <a:r>
              <a:rPr lang="en-US" sz="1900" dirty="0">
                <a:solidFill>
                  <a:schemeClr val="tx1"/>
                </a:solidFill>
              </a:rPr>
              <a:t>Plan for a potential project budget </a:t>
            </a:r>
            <a:r>
              <a:rPr lang="en-US" sz="1900" dirty="0" smtClean="0">
                <a:solidFill>
                  <a:schemeClr val="tx1"/>
                </a:solidFill>
              </a:rPr>
              <a:t>gap</a:t>
            </a:r>
          </a:p>
          <a:p>
            <a:pPr lvl="2">
              <a:buClr>
                <a:schemeClr val="accent1">
                  <a:lumMod val="60000"/>
                  <a:lumOff val="40000"/>
                </a:schemeClr>
              </a:buClr>
            </a:pPr>
            <a:r>
              <a:rPr lang="en-US" sz="1700" dirty="0">
                <a:solidFill>
                  <a:schemeClr val="tx1"/>
                </a:solidFill>
              </a:rPr>
              <a:t>Retain Project/Budget Flexibility.  Use conservative estimates</a:t>
            </a:r>
          </a:p>
          <a:p>
            <a:pPr lvl="1"/>
            <a:r>
              <a:rPr lang="en-US" sz="1900" dirty="0">
                <a:solidFill>
                  <a:schemeClr val="tx1"/>
                </a:solidFill>
              </a:rPr>
              <a:t>Don’t </a:t>
            </a:r>
            <a:r>
              <a:rPr lang="en-US" sz="1900" dirty="0" smtClean="0">
                <a:solidFill>
                  <a:schemeClr val="tx1"/>
                </a:solidFill>
              </a:rPr>
              <a:t>procrastinate</a:t>
            </a:r>
          </a:p>
          <a:p>
            <a:pPr lvl="2">
              <a:buClr>
                <a:schemeClr val="accent1">
                  <a:lumMod val="60000"/>
                  <a:lumOff val="40000"/>
                </a:schemeClr>
              </a:buClr>
            </a:pPr>
            <a:r>
              <a:rPr lang="en-US" sz="1700" dirty="0">
                <a:solidFill>
                  <a:schemeClr val="tx1"/>
                </a:solidFill>
              </a:rPr>
              <a:t>Start planning at least 6 months before you call an election and possibly longer (see “Clean House” above</a:t>
            </a:r>
            <a:r>
              <a:rPr lang="en-US" dirty="0" smtClean="0">
                <a:solidFill>
                  <a:schemeClr val="tx1"/>
                </a:solidFill>
              </a:rPr>
              <a:t>)</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F2A5234B-61C8-4022-9EA5-82009875452E}" type="slidenum">
              <a:rPr lang="en-US" smtClean="0"/>
              <a:t>7</a:t>
            </a:fld>
            <a:endParaRPr lang="en-US" dirty="0"/>
          </a:p>
        </p:txBody>
      </p:sp>
    </p:spTree>
    <p:extLst>
      <p:ext uri="{BB962C8B-B14F-4D97-AF65-F5344CB8AC3E}">
        <p14:creationId xmlns:p14="http://schemas.microsoft.com/office/powerpoint/2010/main" val="2021463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Sample school Debt limitation</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1643591"/>
              </p:ext>
            </p:extLst>
          </p:nvPr>
        </p:nvGraphicFramePr>
        <p:xfrm>
          <a:off x="1600200" y="1731689"/>
          <a:ext cx="5469051" cy="4897711"/>
        </p:xfrm>
        <a:graphic>
          <a:graphicData uri="http://schemas.openxmlformats.org/drawingml/2006/table">
            <a:tbl>
              <a:tblPr/>
              <a:tblGrid>
                <a:gridCol w="3616278"/>
                <a:gridCol w="915560"/>
                <a:gridCol w="937213"/>
              </a:tblGrid>
              <a:tr h="433713">
                <a:tc gridSpan="3">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ctr">
                        <a:lnSpc>
                          <a:spcPct val="100000"/>
                        </a:lnSpc>
                        <a:spcBef>
                          <a:spcPts val="0"/>
                        </a:spcBef>
                        <a:spcAft>
                          <a:spcPts val="0"/>
                        </a:spcAft>
                      </a:pPr>
                      <a:r>
                        <a:rPr lang="en-US" sz="1400" b="1" dirty="0">
                          <a:effectLst/>
                          <a:latin typeface="Calibri" panose="020F0502020204030204" pitchFamily="34" charset="0"/>
                        </a:rPr>
                        <a:t> </a:t>
                      </a:r>
                      <a:r>
                        <a:rPr lang="en-US" sz="1400" b="1" dirty="0" smtClean="0">
                          <a:effectLst/>
                          <a:latin typeface="Calibri" panose="020F0502020204030204" pitchFamily="34" charset="0"/>
                        </a:rPr>
                        <a:t>Manhattan</a:t>
                      </a:r>
                      <a:r>
                        <a:rPr lang="en-US" sz="1400" b="1" baseline="0" dirty="0" smtClean="0">
                          <a:effectLst/>
                          <a:latin typeface="Calibri" panose="020F0502020204030204" pitchFamily="34" charset="0"/>
                        </a:rPr>
                        <a:t> School Districts</a:t>
                      </a:r>
                    </a:p>
                    <a:p>
                      <a:pPr marL="0" marR="0" algn="ctr">
                        <a:lnSpc>
                          <a:spcPct val="100000"/>
                        </a:lnSpc>
                        <a:spcBef>
                          <a:spcPts val="0"/>
                        </a:spcBef>
                        <a:spcAft>
                          <a:spcPts val="0"/>
                        </a:spcAft>
                      </a:pPr>
                      <a:r>
                        <a:rPr lang="en-US" sz="1400" b="1" baseline="0" dirty="0" smtClean="0">
                          <a:effectLst/>
                          <a:latin typeface="Calibri" panose="020F0502020204030204" pitchFamily="34" charset="0"/>
                          <a:ea typeface="Times New Roman"/>
                          <a:cs typeface="Times New Roman"/>
                        </a:rPr>
                        <a:t>General Obligation Bonds</a:t>
                      </a:r>
                      <a:endParaRPr lang="en-US" sz="1000" b="1" dirty="0">
                        <a:effectLst/>
                        <a:latin typeface="Calibri" panose="020F0502020204030204" pitchFamily="34" charset="0"/>
                        <a:ea typeface="Times New Roman"/>
                        <a:cs typeface="Times New Roman"/>
                      </a:endParaRPr>
                    </a:p>
                  </a:txBody>
                  <a:tcPr marL="16169" marR="16169"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US"/>
                    </a:p>
                  </a:txBody>
                  <a:tcPr/>
                </a:tc>
                <a:tc hMerge="1">
                  <a:txBody>
                    <a:bodyPr/>
                    <a:lstStyle/>
                    <a:p>
                      <a:endParaRPr lang="en-US"/>
                    </a:p>
                  </a:txBody>
                  <a:tcPr/>
                </a:tc>
              </a:tr>
              <a:tr h="408419">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130175" marR="0">
                        <a:lnSpc>
                          <a:spcPct val="100000"/>
                        </a:lnSpc>
                        <a:spcBef>
                          <a:spcPts val="600"/>
                        </a:spcBef>
                        <a:spcAft>
                          <a:spcPts val="0"/>
                        </a:spcAft>
                        <a:tabLst>
                          <a:tab pos="85725" algn="l"/>
                        </a:tabLst>
                      </a:pPr>
                      <a:r>
                        <a:rPr lang="en-US" sz="1400" b="1" dirty="0">
                          <a:effectLst/>
                          <a:latin typeface="Calibri" panose="020F0502020204030204" pitchFamily="34" charset="0"/>
                        </a:rPr>
                        <a:t>GREATER OF CALCULATION 1 OR 2:</a:t>
                      </a:r>
                      <a:endParaRPr lang="en-US" sz="1000" b="1" dirty="0">
                        <a:effectLst/>
                        <a:latin typeface="Calibri" panose="020F0502020204030204" pitchFamily="34" charset="0"/>
                        <a:ea typeface="Times New Roman"/>
                        <a:cs typeface="Times New Roman"/>
                      </a:endParaRPr>
                    </a:p>
                  </a:txBody>
                  <a:tcPr marL="16169" marR="16169"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00000"/>
                        </a:lnSpc>
                        <a:spcBef>
                          <a:spcPts val="600"/>
                        </a:spcBef>
                        <a:spcAft>
                          <a:spcPts val="0"/>
                        </a:spcAft>
                      </a:pPr>
                      <a:r>
                        <a:rPr lang="en-US" sz="1400" b="1" u="sng" dirty="0">
                          <a:effectLst/>
                          <a:latin typeface="Calibri" panose="020F0502020204030204" pitchFamily="34" charset="0"/>
                        </a:rPr>
                        <a:t>Elementary</a:t>
                      </a:r>
                      <a:endParaRPr lang="en-US" sz="1000" b="1" dirty="0">
                        <a:effectLst/>
                        <a:latin typeface="Calibri" panose="020F0502020204030204" pitchFamily="34" charset="0"/>
                        <a:ea typeface="Times New Roman"/>
                        <a:cs typeface="Times New Roman"/>
                      </a:endParaRPr>
                    </a:p>
                  </a:txBody>
                  <a:tcPr marL="16169" marR="16169"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00000"/>
                        </a:lnSpc>
                        <a:spcBef>
                          <a:spcPts val="600"/>
                        </a:spcBef>
                        <a:spcAft>
                          <a:spcPts val="0"/>
                        </a:spcAft>
                      </a:pPr>
                      <a:r>
                        <a:rPr lang="en-US" sz="1400" b="1" u="sng" dirty="0">
                          <a:effectLst/>
                          <a:latin typeface="Calibri" panose="020F0502020204030204" pitchFamily="34" charset="0"/>
                        </a:rPr>
                        <a:t>High School</a:t>
                      </a:r>
                      <a:endParaRPr lang="en-US" sz="1000" b="1" dirty="0">
                        <a:effectLst/>
                        <a:latin typeface="Calibri" panose="020F0502020204030204" pitchFamily="34" charset="0"/>
                        <a:ea typeface="Times New Roman"/>
                        <a:cs typeface="Times New Roman"/>
                      </a:endParaRPr>
                    </a:p>
                  </a:txBody>
                  <a:tcPr marL="16169" marR="16169"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r>
              <a:tr h="325285">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342900" marR="0" lvl="0" indent="-342900">
                        <a:lnSpc>
                          <a:spcPct val="150000"/>
                        </a:lnSpc>
                        <a:spcBef>
                          <a:spcPts val="600"/>
                        </a:spcBef>
                        <a:spcAft>
                          <a:spcPts val="0"/>
                        </a:spcAft>
                        <a:buSzPts val="1400"/>
                        <a:buFont typeface="+mj-lt"/>
                        <a:buAutoNum type="arabicParenBoth"/>
                        <a:tabLst>
                          <a:tab pos="85725" algn="l"/>
                        </a:tabLst>
                      </a:pPr>
                      <a:r>
                        <a:rPr lang="en-US" sz="1400" b="1" u="sng" dirty="0">
                          <a:effectLst/>
                          <a:latin typeface="Calibri" panose="020F0502020204030204" pitchFamily="34" charset="0"/>
                        </a:rPr>
                        <a:t>CALCULATION 1:</a:t>
                      </a:r>
                      <a:endParaRPr lang="en-US" sz="1000" b="1"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000" u="none" strike="noStrike" dirty="0">
                          <a:effectLst/>
                          <a:latin typeface="Calibri" panose="020F0502020204030204" pitchFamily="34" charset="0"/>
                        </a:rPr>
                        <a:t> </a:t>
                      </a:r>
                      <a:endParaRPr lang="en-US" sz="10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000" u="none" strike="noStrike" dirty="0">
                          <a:effectLst/>
                          <a:latin typeface="Calibri" panose="020F0502020204030204" pitchFamily="34" charset="0"/>
                        </a:rPr>
                        <a:t> </a:t>
                      </a:r>
                      <a:endParaRPr lang="en-US" sz="10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r>
              <a:tr h="255581">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130175" marR="0">
                        <a:lnSpc>
                          <a:spcPct val="150000"/>
                        </a:lnSpc>
                        <a:spcBef>
                          <a:spcPts val="0"/>
                        </a:spcBef>
                        <a:spcAft>
                          <a:spcPts val="0"/>
                        </a:spcAft>
                        <a:tabLst>
                          <a:tab pos="85725" algn="l"/>
                        </a:tabLst>
                      </a:pPr>
                      <a:r>
                        <a:rPr lang="en-US" sz="1100" dirty="0">
                          <a:effectLst/>
                          <a:latin typeface="Calibri" panose="020F0502020204030204" pitchFamily="34" charset="0"/>
                        </a:rPr>
                        <a:t>          100% of Taxable Valuation</a:t>
                      </a:r>
                      <a:endParaRPr lang="en-US" sz="11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100" u="dbl" dirty="0">
                          <a:effectLst/>
                          <a:latin typeface="Calibri" panose="020F0502020204030204" pitchFamily="34" charset="0"/>
                        </a:rPr>
                        <a:t>$7,152,270</a:t>
                      </a:r>
                      <a:endParaRPr lang="en-US" sz="11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100" u="dbl" dirty="0">
                          <a:effectLst/>
                          <a:latin typeface="Calibri" panose="020F0502020204030204" pitchFamily="34" charset="0"/>
                        </a:rPr>
                        <a:t>$11,135,219</a:t>
                      </a:r>
                      <a:endParaRPr lang="en-US" sz="11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r>
              <a:tr h="218796">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130175" marR="0">
                        <a:lnSpc>
                          <a:spcPct val="150000"/>
                        </a:lnSpc>
                        <a:spcBef>
                          <a:spcPts val="0"/>
                        </a:spcBef>
                        <a:spcAft>
                          <a:spcPts val="0"/>
                        </a:spcAft>
                        <a:tabLst>
                          <a:tab pos="85725" algn="l"/>
                        </a:tabLst>
                      </a:pPr>
                      <a:r>
                        <a:rPr lang="en-US" sz="600" u="none" strike="noStrike" dirty="0">
                          <a:effectLst/>
                          <a:latin typeface="Calibri" panose="020F0502020204030204" pitchFamily="34" charset="0"/>
                        </a:rPr>
                        <a:t> </a:t>
                      </a:r>
                      <a:endParaRPr lang="en-US" sz="10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nSpc>
                          <a:spcPct val="150000"/>
                        </a:lnSpc>
                        <a:spcBef>
                          <a:spcPts val="0"/>
                        </a:spcBef>
                        <a:spcAft>
                          <a:spcPts val="0"/>
                        </a:spcAft>
                      </a:pPr>
                      <a:r>
                        <a:rPr lang="en-US" sz="1000" u="none" strike="noStrike" dirty="0">
                          <a:effectLst/>
                          <a:latin typeface="Calibri" panose="020F0502020204030204" pitchFamily="34" charset="0"/>
                        </a:rPr>
                        <a:t> </a:t>
                      </a:r>
                      <a:endParaRPr lang="en-US" sz="10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spcBef>
                          <a:spcPts val="0"/>
                        </a:spcBef>
                        <a:spcAft>
                          <a:spcPts val="0"/>
                        </a:spcAft>
                      </a:pPr>
                      <a:r>
                        <a:rPr lang="en-US" sz="1000" u="none" strike="noStrike" dirty="0">
                          <a:effectLst/>
                          <a:latin typeface="Calibri" panose="020F0502020204030204" pitchFamily="34" charset="0"/>
                        </a:rPr>
                        <a:t> </a:t>
                      </a:r>
                      <a:endParaRPr lang="en-US" sz="10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r>
              <a:tr h="325285">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342900" marR="0" lvl="0" indent="-342900">
                        <a:lnSpc>
                          <a:spcPct val="150000"/>
                        </a:lnSpc>
                        <a:spcBef>
                          <a:spcPts val="600"/>
                        </a:spcBef>
                        <a:spcAft>
                          <a:spcPts val="0"/>
                        </a:spcAft>
                        <a:buSzPts val="1400"/>
                        <a:buFont typeface="Wingdings" panose="05000000000000000000" pitchFamily="2" charset="2"/>
                        <a:buAutoNum type="arabicParenBoth" startAt="2"/>
                        <a:tabLst>
                          <a:tab pos="85725" algn="l"/>
                        </a:tabLst>
                      </a:pPr>
                      <a:r>
                        <a:rPr lang="en-US" sz="1400" b="1" u="sng" dirty="0">
                          <a:effectLst/>
                          <a:latin typeface="Calibri" panose="020F0502020204030204" pitchFamily="34" charset="0"/>
                        </a:rPr>
                        <a:t>CALCULATION 2:</a:t>
                      </a:r>
                      <a:endParaRPr lang="en-US" sz="1000" b="1"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000" dirty="0">
                          <a:effectLst/>
                          <a:latin typeface="Calibri" panose="020F0502020204030204" pitchFamily="34" charset="0"/>
                        </a:rPr>
                        <a:t> </a:t>
                      </a:r>
                      <a:endParaRPr lang="en-US" sz="10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spcBef>
                          <a:spcPts val="0"/>
                        </a:spcBef>
                        <a:spcAft>
                          <a:spcPts val="0"/>
                        </a:spcAft>
                      </a:pPr>
                      <a:r>
                        <a:rPr lang="en-US" sz="1000" dirty="0">
                          <a:effectLst/>
                          <a:latin typeface="Calibri" panose="020F0502020204030204" pitchFamily="34" charset="0"/>
                        </a:rPr>
                        <a:t> </a:t>
                      </a:r>
                      <a:endParaRPr lang="en-US" sz="10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r>
              <a:tr h="229184">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113665" marR="0">
                        <a:lnSpc>
                          <a:spcPct val="150000"/>
                        </a:lnSpc>
                        <a:spcBef>
                          <a:spcPts val="0"/>
                        </a:spcBef>
                        <a:spcAft>
                          <a:spcPts val="0"/>
                        </a:spcAft>
                      </a:pPr>
                      <a:r>
                        <a:rPr lang="en-US" sz="1100" dirty="0">
                          <a:effectLst/>
                          <a:latin typeface="Calibri" panose="020F0502020204030204" pitchFamily="34" charset="0"/>
                        </a:rPr>
                        <a:t>          2016/17 Statewide Average Taxable Valuation Per ANB</a:t>
                      </a:r>
                      <a:endParaRPr lang="en-US" sz="1100" dirty="0">
                        <a:effectLst/>
                        <a:latin typeface="Calibri" panose="020F0502020204030204" pitchFamily="34" charset="0"/>
                        <a:ea typeface="Times New Roman"/>
                        <a:cs typeface="Times New Roman"/>
                      </a:endParaRPr>
                    </a:p>
                  </a:txBody>
                  <a:tcPr marL="16169" marR="16169"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100" dirty="0">
                          <a:effectLst/>
                          <a:latin typeface="Calibri" panose="020F0502020204030204" pitchFamily="34" charset="0"/>
                        </a:rPr>
                        <a:t>$33,670</a:t>
                      </a:r>
                      <a:endParaRPr lang="en-US" sz="1100" dirty="0">
                        <a:effectLst/>
                        <a:latin typeface="Calibri" panose="020F0502020204030204" pitchFamily="34" charset="0"/>
                        <a:ea typeface="Times New Roman"/>
                        <a:cs typeface="Times New Roman"/>
                      </a:endParaRPr>
                    </a:p>
                  </a:txBody>
                  <a:tcPr marL="16169" marR="16169"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100" dirty="0">
                          <a:effectLst/>
                          <a:latin typeface="Calibri" panose="020F0502020204030204" pitchFamily="34" charset="0"/>
                        </a:rPr>
                        <a:t>$82,390</a:t>
                      </a:r>
                      <a:endParaRPr lang="en-US" sz="1100" dirty="0">
                        <a:effectLst/>
                        <a:latin typeface="Calibri" panose="020F0502020204030204" pitchFamily="34" charset="0"/>
                        <a:ea typeface="Times New Roman"/>
                        <a:cs typeface="Times New Roman"/>
                      </a:endParaRPr>
                    </a:p>
                  </a:txBody>
                  <a:tcPr marL="16169" marR="16169"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r>
              <a:tr h="255581">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113665" marR="0">
                        <a:lnSpc>
                          <a:spcPct val="150000"/>
                        </a:lnSpc>
                        <a:spcBef>
                          <a:spcPts val="0"/>
                        </a:spcBef>
                        <a:spcAft>
                          <a:spcPts val="0"/>
                        </a:spcAft>
                      </a:pPr>
                      <a:r>
                        <a:rPr lang="en-US" sz="1100" dirty="0">
                          <a:effectLst/>
                          <a:latin typeface="Calibri" panose="020F0502020204030204" pitchFamily="34" charset="0"/>
                        </a:rPr>
                        <a:t>               X  School District’s ANB for 2016/17</a:t>
                      </a:r>
                      <a:endParaRPr lang="en-US" sz="11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100" u="sng" dirty="0">
                          <a:effectLst/>
                          <a:latin typeface="Calibri" panose="020F0502020204030204" pitchFamily="34" charset="0"/>
                        </a:rPr>
                        <a:t>        427</a:t>
                      </a:r>
                      <a:endParaRPr lang="en-US" sz="11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100" u="sng" dirty="0">
                          <a:effectLst/>
                          <a:latin typeface="Calibri" panose="020F0502020204030204" pitchFamily="34" charset="0"/>
                        </a:rPr>
                        <a:t>           227</a:t>
                      </a:r>
                      <a:endParaRPr lang="en-US" sz="11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r>
              <a:tr h="255581">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113665" marR="0">
                        <a:lnSpc>
                          <a:spcPct val="150000"/>
                        </a:lnSpc>
                        <a:spcBef>
                          <a:spcPts val="0"/>
                        </a:spcBef>
                        <a:spcAft>
                          <a:spcPts val="0"/>
                        </a:spcAft>
                      </a:pPr>
                      <a:r>
                        <a:rPr lang="en-US" sz="1100" dirty="0">
                          <a:effectLst/>
                          <a:latin typeface="Calibri" panose="020F0502020204030204" pitchFamily="34" charset="0"/>
                        </a:rPr>
                        <a:t>          Total</a:t>
                      </a:r>
                      <a:endParaRPr lang="en-US" sz="11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100" dirty="0">
                          <a:effectLst/>
                          <a:latin typeface="Calibri" panose="020F0502020204030204" pitchFamily="34" charset="0"/>
                        </a:rPr>
                        <a:t>$14,377,090</a:t>
                      </a:r>
                      <a:endParaRPr lang="en-US" sz="11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100" dirty="0">
                          <a:effectLst/>
                          <a:latin typeface="Calibri" panose="020F0502020204030204" pitchFamily="34" charset="0"/>
                        </a:rPr>
                        <a:t>$18,702,530</a:t>
                      </a:r>
                      <a:endParaRPr lang="en-US" sz="11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r>
              <a:tr h="255581">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113665" marR="0">
                        <a:lnSpc>
                          <a:spcPct val="150000"/>
                        </a:lnSpc>
                        <a:spcBef>
                          <a:spcPts val="0"/>
                        </a:spcBef>
                        <a:spcAft>
                          <a:spcPts val="0"/>
                        </a:spcAft>
                      </a:pPr>
                      <a:r>
                        <a:rPr lang="en-US" sz="1100" dirty="0">
                          <a:effectLst/>
                          <a:latin typeface="Calibri" panose="020F0502020204030204" pitchFamily="34" charset="0"/>
                        </a:rPr>
                        <a:t>               X Debt Limit Rate of 100%</a:t>
                      </a:r>
                      <a:endParaRPr lang="en-US" sz="11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100" u="sng" dirty="0">
                          <a:effectLst/>
                          <a:latin typeface="Calibri" panose="020F0502020204030204" pitchFamily="34" charset="0"/>
                        </a:rPr>
                        <a:t>             1.00</a:t>
                      </a:r>
                      <a:endParaRPr lang="en-US" sz="11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100" u="sng" dirty="0">
                          <a:effectLst/>
                          <a:latin typeface="Calibri" panose="020F0502020204030204" pitchFamily="34" charset="0"/>
                        </a:rPr>
                        <a:t>             1.00</a:t>
                      </a:r>
                      <a:endParaRPr lang="en-US" sz="11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r>
              <a:tr h="229184">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113665" marR="0">
                        <a:lnSpc>
                          <a:spcPct val="150000"/>
                        </a:lnSpc>
                        <a:spcBef>
                          <a:spcPts val="0"/>
                        </a:spcBef>
                        <a:spcAft>
                          <a:spcPts val="0"/>
                        </a:spcAft>
                      </a:pPr>
                      <a:r>
                        <a:rPr kumimoji="0" lang="en-US" sz="1100" b="1" kern="1200" dirty="0">
                          <a:solidFill>
                            <a:schemeClr val="dk1"/>
                          </a:solidFill>
                          <a:effectLst/>
                          <a:latin typeface="Calibri" panose="020F0502020204030204" pitchFamily="34" charset="0"/>
                          <a:ea typeface="+mn-ea"/>
                          <a:cs typeface="+mn-cs"/>
                        </a:rPr>
                        <a:t>          Maximum Debt Capacity</a:t>
                      </a: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kumimoji="0" lang="en-US" sz="1100" b="1" kern="1200" dirty="0">
                          <a:solidFill>
                            <a:schemeClr val="dk1"/>
                          </a:solidFill>
                          <a:effectLst/>
                          <a:latin typeface="Calibri" panose="020F0502020204030204" pitchFamily="34" charset="0"/>
                          <a:ea typeface="+mn-ea"/>
                          <a:cs typeface="+mn-cs"/>
                        </a:rPr>
                        <a:t>$14,377,090</a:t>
                      </a: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kumimoji="0" lang="en-US" sz="1100" b="1" kern="1200" dirty="0">
                          <a:solidFill>
                            <a:schemeClr val="dk1"/>
                          </a:solidFill>
                          <a:effectLst/>
                          <a:latin typeface="Calibri" panose="020F0502020204030204" pitchFamily="34" charset="0"/>
                          <a:ea typeface="+mn-ea"/>
                          <a:cs typeface="+mn-cs"/>
                        </a:rPr>
                        <a:t>$18,702,530</a:t>
                      </a: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r>
              <a:tr h="325285">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nSpc>
                          <a:spcPct val="150000"/>
                        </a:lnSpc>
                        <a:spcBef>
                          <a:spcPts val="0"/>
                        </a:spcBef>
                        <a:spcAft>
                          <a:spcPts val="0"/>
                        </a:spcAft>
                      </a:pPr>
                      <a:r>
                        <a:rPr lang="en-US" sz="1400" dirty="0">
                          <a:effectLst/>
                          <a:latin typeface="Calibri" panose="020F0502020204030204" pitchFamily="34" charset="0"/>
                        </a:rPr>
                        <a:t> </a:t>
                      </a:r>
                      <a:endParaRPr lang="en-US" sz="10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000" u="none" strike="noStrike" dirty="0">
                          <a:effectLst/>
                          <a:latin typeface="Calibri" panose="020F0502020204030204" pitchFamily="34" charset="0"/>
                        </a:rPr>
                        <a:t> </a:t>
                      </a:r>
                      <a:endParaRPr lang="en-US" sz="10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000" u="none" strike="noStrike" dirty="0">
                          <a:effectLst/>
                          <a:latin typeface="Calibri" panose="020F0502020204030204" pitchFamily="34" charset="0"/>
                        </a:rPr>
                        <a:t> </a:t>
                      </a:r>
                      <a:endParaRPr lang="en-US" sz="10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r>
              <a:tr h="291660">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nSpc>
                          <a:spcPct val="150000"/>
                        </a:lnSpc>
                        <a:spcBef>
                          <a:spcPts val="1200"/>
                        </a:spcBef>
                        <a:spcAft>
                          <a:spcPts val="0"/>
                        </a:spcAft>
                      </a:pPr>
                      <a:r>
                        <a:rPr lang="en-US" sz="1400" dirty="0">
                          <a:effectLst/>
                          <a:latin typeface="Calibri" panose="020F0502020204030204" pitchFamily="34" charset="0"/>
                        </a:rPr>
                        <a:t>  </a:t>
                      </a:r>
                      <a:r>
                        <a:rPr lang="en-US" sz="1400" b="1" u="sng" dirty="0">
                          <a:effectLst/>
                          <a:latin typeface="Calibri" panose="020F0502020204030204" pitchFamily="34" charset="0"/>
                        </a:rPr>
                        <a:t>DEBT CAPACITY USING CALCULATION 2:</a:t>
                      </a:r>
                      <a:endParaRPr lang="en-US" sz="1000" b="1"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000" u="none" strike="noStrike" dirty="0">
                          <a:effectLst/>
                          <a:latin typeface="Calibri" panose="020F0502020204030204" pitchFamily="34" charset="0"/>
                        </a:rPr>
                        <a:t> </a:t>
                      </a:r>
                      <a:endParaRPr lang="en-US" sz="10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000" u="none" strike="noStrike" dirty="0">
                          <a:effectLst/>
                          <a:latin typeface="Calibri" panose="020F0502020204030204" pitchFamily="34" charset="0"/>
                        </a:rPr>
                        <a:t> </a:t>
                      </a:r>
                      <a:endParaRPr lang="en-US" sz="10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r>
              <a:tr h="229184">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113665" marR="0">
                        <a:lnSpc>
                          <a:spcPct val="150000"/>
                        </a:lnSpc>
                        <a:spcBef>
                          <a:spcPts val="0"/>
                        </a:spcBef>
                        <a:spcAft>
                          <a:spcPts val="0"/>
                        </a:spcAft>
                      </a:pPr>
                      <a:r>
                        <a:rPr lang="en-US" sz="1100" dirty="0">
                          <a:effectLst/>
                          <a:latin typeface="Calibri" panose="020F0502020204030204" pitchFamily="34" charset="0"/>
                        </a:rPr>
                        <a:t>Less: Outstanding Loans/Bonds</a:t>
                      </a:r>
                      <a:endParaRPr lang="en-US" sz="11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100" u="sng" dirty="0">
                          <a:effectLst/>
                          <a:latin typeface="Calibri" panose="020F0502020204030204" pitchFamily="34" charset="0"/>
                        </a:rPr>
                        <a:t>$1,884,529</a:t>
                      </a:r>
                      <a:endParaRPr lang="en-US" sz="11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100" u="sng" dirty="0">
                          <a:effectLst/>
                          <a:latin typeface="Calibri" panose="020F0502020204030204" pitchFamily="34" charset="0"/>
                        </a:rPr>
                        <a:t>$604,948</a:t>
                      </a:r>
                      <a:endParaRPr lang="en-US" sz="11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r>
              <a:tr h="229184">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113665" marR="0">
                        <a:lnSpc>
                          <a:spcPct val="150000"/>
                        </a:lnSpc>
                        <a:spcBef>
                          <a:spcPts val="0"/>
                        </a:spcBef>
                        <a:spcAft>
                          <a:spcPts val="0"/>
                        </a:spcAft>
                      </a:pPr>
                      <a:r>
                        <a:rPr lang="en-US" sz="1100" dirty="0">
                          <a:effectLst/>
                          <a:latin typeface="Calibri" panose="020F0502020204030204" pitchFamily="34" charset="0"/>
                        </a:rPr>
                        <a:t>Remaining Debt Capacity</a:t>
                      </a:r>
                      <a:endParaRPr lang="en-US" sz="11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100" u="dbl" dirty="0">
                          <a:effectLst/>
                          <a:latin typeface="Calibri" panose="020F0502020204030204" pitchFamily="34" charset="0"/>
                        </a:rPr>
                        <a:t>$12,492,561</a:t>
                      </a:r>
                      <a:endParaRPr lang="en-US" sz="11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100" u="dbl" dirty="0">
                          <a:effectLst/>
                          <a:latin typeface="Calibri" panose="020F0502020204030204" pitchFamily="34" charset="0"/>
                        </a:rPr>
                        <a:t>$18,097,582</a:t>
                      </a:r>
                      <a:endParaRPr lang="en-US" sz="11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r>
              <a:tr h="229184">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113665" marR="0">
                        <a:lnSpc>
                          <a:spcPct val="150000"/>
                        </a:lnSpc>
                        <a:spcBef>
                          <a:spcPts val="0"/>
                        </a:spcBef>
                        <a:spcAft>
                          <a:spcPts val="0"/>
                        </a:spcAft>
                      </a:pPr>
                      <a:r>
                        <a:rPr lang="en-US" sz="1100" dirty="0">
                          <a:effectLst/>
                          <a:latin typeface="Calibri" panose="020F0502020204030204" pitchFamily="34" charset="0"/>
                        </a:rPr>
                        <a:t>2016 Bond Election</a:t>
                      </a:r>
                      <a:endParaRPr lang="en-US" sz="11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100" u="sng" dirty="0">
                          <a:effectLst/>
                          <a:latin typeface="Calibri" panose="020F0502020204030204" pitchFamily="34" charset="0"/>
                        </a:rPr>
                        <a:t>$7,300,000</a:t>
                      </a:r>
                      <a:endParaRPr lang="en-US" sz="11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100" u="sng" dirty="0">
                          <a:effectLst/>
                          <a:latin typeface="Calibri" panose="020F0502020204030204" pitchFamily="34" charset="0"/>
                        </a:rPr>
                        <a:t>$12,400,000</a:t>
                      </a:r>
                      <a:endParaRPr lang="en-US" sz="1100" dirty="0">
                        <a:effectLst/>
                        <a:latin typeface="Calibri" panose="020F0502020204030204" pitchFamily="34" charset="0"/>
                        <a:ea typeface="Times New Roman"/>
                        <a:cs typeface="Times New Roman"/>
                      </a:endParaRP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r>
              <a:tr h="229186">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113665" marR="0">
                        <a:lnSpc>
                          <a:spcPct val="150000"/>
                        </a:lnSpc>
                        <a:spcBef>
                          <a:spcPts val="600"/>
                        </a:spcBef>
                        <a:spcAft>
                          <a:spcPts val="600"/>
                        </a:spcAft>
                      </a:pPr>
                      <a:r>
                        <a:rPr kumimoji="0" lang="en-US" sz="1100" b="1" kern="1200" dirty="0">
                          <a:solidFill>
                            <a:schemeClr val="dk1"/>
                          </a:solidFill>
                          <a:effectLst/>
                          <a:latin typeface="Calibri" panose="020F0502020204030204" pitchFamily="34" charset="0"/>
                          <a:ea typeface="+mn-ea"/>
                          <a:cs typeface="+mn-cs"/>
                        </a:rPr>
                        <a:t>Net Debt Capacity Remaining</a:t>
                      </a: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600"/>
                        </a:spcBef>
                        <a:spcAft>
                          <a:spcPts val="600"/>
                        </a:spcAft>
                      </a:pPr>
                      <a:r>
                        <a:rPr kumimoji="0" lang="en-US" sz="1100" b="1" kern="1200" dirty="0">
                          <a:solidFill>
                            <a:schemeClr val="dk1"/>
                          </a:solidFill>
                          <a:effectLst/>
                          <a:latin typeface="Calibri" panose="020F0502020204030204" pitchFamily="34" charset="0"/>
                          <a:ea typeface="+mn-ea"/>
                          <a:cs typeface="+mn-cs"/>
                        </a:rPr>
                        <a:t>$5,192,561</a:t>
                      </a: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600"/>
                        </a:spcBef>
                        <a:spcAft>
                          <a:spcPts val="600"/>
                        </a:spcAft>
                      </a:pPr>
                      <a:r>
                        <a:rPr kumimoji="0" lang="en-US" sz="1100" b="1" kern="1200" dirty="0">
                          <a:solidFill>
                            <a:schemeClr val="dk1"/>
                          </a:solidFill>
                          <a:effectLst/>
                          <a:latin typeface="Calibri" panose="020F0502020204030204" pitchFamily="34" charset="0"/>
                          <a:ea typeface="+mn-ea"/>
                          <a:cs typeface="+mn-cs"/>
                        </a:rPr>
                        <a:t>$5,697,582</a:t>
                      </a:r>
                    </a:p>
                  </a:txBody>
                  <a:tcPr marL="16169" marR="1616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r>
            </a:tbl>
          </a:graphicData>
        </a:graphic>
      </p:graphicFrame>
      <p:sp>
        <p:nvSpPr>
          <p:cNvPr id="8" name="TextBox 7"/>
          <p:cNvSpPr txBox="1"/>
          <p:nvPr/>
        </p:nvSpPr>
        <p:spPr>
          <a:xfrm>
            <a:off x="7391399" y="3311541"/>
            <a:ext cx="1327785" cy="1223412"/>
          </a:xfrm>
          <a:prstGeom prst="rect">
            <a:avLst/>
          </a:prstGeom>
          <a:solidFill>
            <a:schemeClr val="accent1">
              <a:lumMod val="20000"/>
              <a:lumOff val="8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prstClr val="black"/>
                </a:solidFill>
                <a:effectLst/>
                <a:uLnTx/>
                <a:uFillTx/>
                <a:latin typeface="Georgia"/>
              </a:rPr>
              <a:t>Calculation 2 provides the greater debt capacity and is used for Manhattan Schools</a:t>
            </a:r>
            <a:endParaRPr kumimoji="0" lang="en-US" sz="1050" b="1" i="0" u="none" strike="noStrike" kern="0" cap="none" spc="0" normalizeH="0" baseline="0" noProof="0" dirty="0">
              <a:ln>
                <a:noFill/>
              </a:ln>
              <a:solidFill>
                <a:prstClr val="black"/>
              </a:solidFill>
              <a:effectLst/>
              <a:uLnTx/>
              <a:uFillTx/>
              <a:latin typeface="Georgia"/>
            </a:endParaRPr>
          </a:p>
        </p:txBody>
      </p:sp>
      <p:sp>
        <p:nvSpPr>
          <p:cNvPr id="9" name="Right Brace 8"/>
          <p:cNvSpPr/>
          <p:nvPr/>
        </p:nvSpPr>
        <p:spPr>
          <a:xfrm>
            <a:off x="7086600" y="3045894"/>
            <a:ext cx="274320" cy="1754706"/>
          </a:xfrm>
          <a:prstGeom prst="rightBrace">
            <a:avLst/>
          </a:prstGeom>
          <a:noFill/>
          <a:ln w="38100" cap="flat" cmpd="sng" algn="ctr">
            <a:solidFill>
              <a:srgbClr val="5354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eorgia"/>
              <a:ea typeface="+mn-ea"/>
              <a:cs typeface="+mn-cs"/>
            </a:endParaRPr>
          </a:p>
        </p:txBody>
      </p:sp>
      <p:sp>
        <p:nvSpPr>
          <p:cNvPr id="2" name="Slide Number Placeholder 1"/>
          <p:cNvSpPr>
            <a:spLocks noGrp="1"/>
          </p:cNvSpPr>
          <p:nvPr>
            <p:ph type="sldNum" sz="quarter" idx="12"/>
          </p:nvPr>
        </p:nvSpPr>
        <p:spPr/>
        <p:txBody>
          <a:bodyPr/>
          <a:lstStyle/>
          <a:p>
            <a:fld id="{F2A5234B-61C8-4022-9EA5-82009875452E}" type="slidenum">
              <a:rPr lang="en-US" smtClean="0"/>
              <a:t>8</a:t>
            </a:fld>
            <a:endParaRPr lang="en-US" dirty="0"/>
          </a:p>
        </p:txBody>
      </p:sp>
    </p:spTree>
    <p:extLst>
      <p:ext uri="{BB962C8B-B14F-4D97-AF65-F5344CB8AC3E}">
        <p14:creationId xmlns:p14="http://schemas.microsoft.com/office/powerpoint/2010/main" val="175184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Sample bond issue mill levy impact</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516" y="1671687"/>
            <a:ext cx="6246969" cy="495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2A5234B-61C8-4022-9EA5-82009875452E}" type="slidenum">
              <a:rPr lang="en-US" smtClean="0"/>
              <a:t>9</a:t>
            </a:fld>
            <a:endParaRPr lang="en-US" dirty="0"/>
          </a:p>
        </p:txBody>
      </p:sp>
    </p:spTree>
    <p:extLst>
      <p:ext uri="{BB962C8B-B14F-4D97-AF65-F5344CB8AC3E}">
        <p14:creationId xmlns:p14="http://schemas.microsoft.com/office/powerpoint/2010/main" val="41805904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349</TotalTime>
  <Words>1499</Words>
  <Application>Microsoft Office PowerPoint</Application>
  <PresentationFormat>On-screen Show (4:3)</PresentationFormat>
  <Paragraphs>389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Grid</vt:lpstr>
      <vt:lpstr>School bond overview</vt:lpstr>
      <vt:lpstr>Participants</vt:lpstr>
      <vt:lpstr>Building Blocks for a Successful Project and Financing</vt:lpstr>
      <vt:lpstr>Keys to Success and Pitfalls to Avoid ~Mike Waterman, bozeman Public Schools~ </vt:lpstr>
      <vt:lpstr>Keys to Success and Pitfalls to Avoid ~Lora Tauck, Ekalaka k-12 School district~ </vt:lpstr>
      <vt:lpstr>Keys to Success and Pitfalls to Avoid ~dan semmens, dorsey &amp; whitney llp~ </vt:lpstr>
      <vt:lpstr>Keys to Success and Pitfalls to Avoid ~bridget ekstrom, d.a. davidson &amp; co.~ </vt:lpstr>
      <vt:lpstr>Sample school Debt limitation</vt:lpstr>
      <vt:lpstr>Sample bond issue mill levy impact</vt:lpstr>
      <vt:lpstr>Sample state aid for debt service</vt:lpstr>
      <vt:lpstr>TRends in state aid for debt service</vt:lpstr>
      <vt:lpstr>Municipal Bond market update</vt:lpstr>
      <vt:lpstr>Sample municipal bond market rates based on rating</vt:lpstr>
      <vt:lpstr>School funding interim commission</vt:lpstr>
      <vt:lpstr>School funding interim commission</vt:lpstr>
      <vt:lpstr>School funding interim commission</vt:lpstr>
      <vt:lpstr>School funding interim commission</vt:lpstr>
      <vt:lpstr>School funding interim commission</vt:lpstr>
      <vt:lpstr>School funding interim commission</vt:lpstr>
      <vt:lpstr>School funding interim commission</vt:lpstr>
      <vt:lpstr>School funding interim commission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Takeuchi</dc:creator>
  <cp:lastModifiedBy>Bridget Ekstrom</cp:lastModifiedBy>
  <cp:revision>25</cp:revision>
  <cp:lastPrinted>2016-10-03T19:29:12Z</cp:lastPrinted>
  <dcterms:created xsi:type="dcterms:W3CDTF">2016-10-03T15:29:00Z</dcterms:created>
  <dcterms:modified xsi:type="dcterms:W3CDTF">2016-10-05T15:31:15Z</dcterms:modified>
</cp:coreProperties>
</file>