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61" r:id="rId5"/>
    <p:sldId id="259" r:id="rId6"/>
    <p:sldId id="260" r:id="rId7"/>
    <p:sldId id="273" r:id="rId8"/>
    <p:sldId id="262" r:id="rId9"/>
    <p:sldId id="268" r:id="rId10"/>
    <p:sldId id="266" r:id="rId11"/>
    <p:sldId id="267" r:id="rId12"/>
    <p:sldId id="272" r:id="rId13"/>
    <p:sldId id="270" r:id="rId14"/>
    <p:sldId id="279" r:id="rId15"/>
    <p:sldId id="275" r:id="rId16"/>
    <p:sldId id="309" r:id="rId17"/>
    <p:sldId id="310" r:id="rId18"/>
    <p:sldId id="311" r:id="rId19"/>
    <p:sldId id="276" r:id="rId20"/>
    <p:sldId id="277" r:id="rId21"/>
    <p:sldId id="278" r:id="rId22"/>
    <p:sldId id="271" r:id="rId23"/>
    <p:sldId id="307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21" r:id="rId38"/>
    <p:sldId id="320" r:id="rId39"/>
    <p:sldId id="319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13" r:id="rId51"/>
    <p:sldId id="314" r:id="rId52"/>
    <p:sldId id="315" r:id="rId53"/>
    <p:sldId id="317" r:id="rId54"/>
    <p:sldId id="318" r:id="rId55"/>
    <p:sldId id="322" r:id="rId56"/>
    <p:sldId id="32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AE8B9-7733-457C-AB0B-EB855B4C8E98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03A6A-2815-414B-952C-9AC6B9D89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03A6A-2815-414B-952C-9AC6B9D897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1E6951-01BB-4399-B382-E534793E62B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143777-04CB-4687-9053-03EBD32325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opi.mt.gov/Administrators/Payments-to-School-Co-op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pi.mt.gov/LinkClick.aspx?fileticket=TOmoVQEAmZA%3d&amp;portalid=182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nanderson@hellgate.k12.mt.us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rie.Carey@jhs.k12.mt.u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Leadership/Finance-Grants/School-Finance/School-Finance-Accountin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dirty="0" smtClean="0"/>
              <a:t>SECTION I:  PAYROLL YEAR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147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THINGS TO REVIEW AND RECORD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59878" y="5645887"/>
            <a:ext cx="1981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2" y="2692654"/>
            <a:ext cx="6119008" cy="36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54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24400" y="5943600"/>
            <a:ext cx="1524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6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TFS -  PAYROLL </a:t>
            </a:r>
            <a:br>
              <a:rPr lang="en-US" dirty="0" smtClean="0"/>
            </a:br>
            <a:r>
              <a:rPr lang="en-US" dirty="0" smtClean="0"/>
              <a:t>LONG TERM LIABILITIES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	</a:t>
            </a:r>
            <a:r>
              <a:rPr lang="en-US" sz="2600" b="1" dirty="0" smtClean="0"/>
              <a:t>2)  PROJECTED LIABILITIES </a:t>
            </a:r>
          </a:p>
          <a:p>
            <a:pPr algn="l"/>
            <a:r>
              <a:rPr lang="en-US" sz="2600" b="1" dirty="0"/>
              <a:t>	</a:t>
            </a:r>
            <a:r>
              <a:rPr lang="en-US" sz="2600" b="1" dirty="0" smtClean="0"/>
              <a:t>	RETIREES –DISTRICT RETIREMENT INCENTIVES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		</a:t>
            </a:r>
            <a:endParaRPr lang="en-US" dirty="0" smtClean="0"/>
          </a:p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DEFINED AS RETIREMENT AGREEMENTS ENTERED INTO WHICH OBLIGATES THE DISTRICT TO MAKE PAYMENTS IN FUTURE FISCAL YEARS.</a:t>
            </a:r>
          </a:p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	*Cost of incentives per year is a reportable liability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	* Includes any payouts and/or insurance or other 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		benefits as part of agreement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146" name="Picture 2" descr="C:\Users\nanderson\AppData\Local\Microsoft\Windows\Temporary Internet Files\Content.IE5\TUYF8YHX\stress_test_aaaargh_4045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76" y="4800600"/>
            <a:ext cx="345112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547"/>
            <a:ext cx="8534400" cy="632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48600" cy="1530726"/>
          </a:xfrm>
        </p:spPr>
        <p:txBody>
          <a:bodyPr/>
          <a:lstStyle/>
          <a:p>
            <a:r>
              <a:rPr lang="en-US" dirty="0" smtClean="0"/>
              <a:t>TFS – PAYROLL </a:t>
            </a:r>
            <a:br>
              <a:rPr lang="en-US" dirty="0" smtClean="0"/>
            </a:br>
            <a:r>
              <a:rPr lang="en-US" dirty="0" smtClean="0"/>
              <a:t>LONG TERM LIABILITIES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464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3) </a:t>
            </a:r>
            <a:r>
              <a:rPr lang="en-US" sz="2400" b="1" dirty="0" smtClean="0"/>
              <a:t>GASB68 – TRS AND PERS LIABILITIES</a:t>
            </a:r>
            <a:endParaRPr lang="en-US" sz="2400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*Amount to be provided by TRS/PERS – as of June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l"/>
            <a:r>
              <a:rPr lang="en-US" dirty="0" smtClean="0"/>
              <a:t>*Available on MPERA/TRS Website – e-mail notification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*More info available PERS/TRS website/OPI Summer Workshop and your auditors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r>
              <a:rPr lang="en-US" dirty="0" smtClean="0"/>
              <a:t>GASB 75 – The actuarial cost to the district long term of the district health insurance – Retirees and current</a:t>
            </a:r>
          </a:p>
          <a:p>
            <a:r>
              <a:rPr lang="en-US" dirty="0" smtClean="0"/>
              <a:t>RETAIN for input in the TFS- do not put in your software</a:t>
            </a:r>
          </a:p>
          <a:p>
            <a:r>
              <a:rPr lang="en-US" dirty="0" smtClean="0"/>
              <a:t>Most districts hire a firm to complete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GASB 75 – POST EMPLOYMENT BENEFITS (OPEB)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8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52728"/>
          </a:xfrm>
        </p:spPr>
        <p:txBody>
          <a:bodyPr/>
          <a:lstStyle/>
          <a:p>
            <a:r>
              <a:rPr lang="en-US" dirty="0" smtClean="0"/>
              <a:t>GASB 75 - OPEB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61902"/>
              </p:ext>
            </p:extLst>
          </p:nvPr>
        </p:nvGraphicFramePr>
        <p:xfrm>
          <a:off x="1676400" y="1219200"/>
          <a:ext cx="5410200" cy="552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5829261" imgH="7543646" progId="Acrobat.Document.2015">
                  <p:embed/>
                </p:oleObj>
              </mc:Choice>
              <mc:Fallback>
                <p:oleObj name="Acrobat Document" r:id="rId3" imgW="5829261" imgH="754364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219200"/>
                        <a:ext cx="5410200" cy="5520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5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2"/>
          <p:cNvSpPr txBox="1"/>
          <p:nvPr/>
        </p:nvSpPr>
        <p:spPr>
          <a:xfrm>
            <a:off x="609600" y="685800"/>
            <a:ext cx="797624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  <a:tab pos="1033144" algn="l"/>
              </a:tabLst>
            </a:pPr>
            <a:r>
              <a:rPr sz="2800" b="1" spc="-25" dirty="0" smtClean="0">
                <a:latin typeface="Comic Sans MS"/>
                <a:cs typeface="Comic Sans MS"/>
              </a:rPr>
              <a:t>2</a:t>
            </a:r>
            <a:r>
              <a:rPr sz="2800" b="1" spc="-15" dirty="0" smtClean="0">
                <a:latin typeface="Comic Sans MS"/>
                <a:cs typeface="Comic Sans MS"/>
              </a:rPr>
              <a:t>.</a:t>
            </a:r>
            <a:r>
              <a:rPr sz="2800" b="1" dirty="0">
                <a:latin typeface="Comic Sans MS"/>
                <a:cs typeface="Comic Sans MS"/>
              </a:rPr>
              <a:t>	</a:t>
            </a:r>
            <a:r>
              <a:rPr sz="2800" b="1" spc="-25" dirty="0">
                <a:latin typeface="Comic Sans MS"/>
                <a:cs typeface="Comic Sans MS"/>
              </a:rPr>
              <a:t>C</a:t>
            </a:r>
            <a:r>
              <a:rPr sz="2800" b="1" spc="-30" dirty="0">
                <a:latin typeface="Comic Sans MS"/>
                <a:cs typeface="Comic Sans MS"/>
              </a:rPr>
              <a:t>a</a:t>
            </a:r>
            <a:r>
              <a:rPr sz="2800" b="1" spc="-15" dirty="0">
                <a:latin typeface="Comic Sans MS"/>
                <a:cs typeface="Comic Sans MS"/>
              </a:rPr>
              <a:t>lc</a:t>
            </a:r>
            <a:r>
              <a:rPr sz="2800" b="1" spc="-20" dirty="0">
                <a:latin typeface="Comic Sans MS"/>
                <a:cs typeface="Comic Sans MS"/>
              </a:rPr>
              <a:t>u</a:t>
            </a:r>
            <a:r>
              <a:rPr sz="2800" b="1" spc="-10" dirty="0">
                <a:latin typeface="Comic Sans MS"/>
                <a:cs typeface="Comic Sans MS"/>
              </a:rPr>
              <a:t>l</a:t>
            </a:r>
            <a:r>
              <a:rPr sz="2800" b="1" spc="-30" dirty="0">
                <a:latin typeface="Comic Sans MS"/>
                <a:cs typeface="Comic Sans MS"/>
              </a:rPr>
              <a:t>a</a:t>
            </a:r>
            <a:r>
              <a:rPr sz="2800" b="1" spc="-15" dirty="0">
                <a:latin typeface="Comic Sans MS"/>
                <a:cs typeface="Comic Sans MS"/>
              </a:rPr>
              <a:t>te</a:t>
            </a:r>
            <a:r>
              <a:rPr sz="2800" b="1" spc="-10" dirty="0">
                <a:latin typeface="Comic Sans MS"/>
                <a:cs typeface="Comic Sans MS"/>
              </a:rPr>
              <a:t> </a:t>
            </a:r>
            <a:r>
              <a:rPr sz="2800" b="1" spc="-25" dirty="0" smtClean="0">
                <a:latin typeface="Comic Sans MS"/>
                <a:cs typeface="Comic Sans MS"/>
              </a:rPr>
              <a:t>C</a:t>
            </a:r>
            <a:r>
              <a:rPr sz="2800" b="1" spc="-10" dirty="0" smtClean="0">
                <a:latin typeface="Comic Sans MS"/>
                <a:cs typeface="Comic Sans MS"/>
              </a:rPr>
              <a:t>o</a:t>
            </a:r>
            <a:r>
              <a:rPr sz="2800" b="1" spc="-20" dirty="0" smtClean="0">
                <a:latin typeface="Comic Sans MS"/>
                <a:cs typeface="Comic Sans MS"/>
              </a:rPr>
              <a:t>mp</a:t>
            </a:r>
            <a:r>
              <a:rPr sz="2800" b="1" spc="-25" dirty="0" smtClean="0">
                <a:latin typeface="Comic Sans MS"/>
                <a:cs typeface="Comic Sans MS"/>
              </a:rPr>
              <a:t>e</a:t>
            </a:r>
            <a:r>
              <a:rPr sz="2800" b="1" spc="-15" dirty="0" smtClean="0">
                <a:latin typeface="Comic Sans MS"/>
                <a:cs typeface="Comic Sans MS"/>
              </a:rPr>
              <a:t>n</a:t>
            </a:r>
            <a:r>
              <a:rPr sz="2800" b="1" spc="-25" dirty="0" smtClean="0">
                <a:latin typeface="Comic Sans MS"/>
                <a:cs typeface="Comic Sans MS"/>
              </a:rPr>
              <a:t>s</a:t>
            </a:r>
            <a:r>
              <a:rPr sz="2800" b="1" spc="-30" dirty="0" smtClean="0">
                <a:latin typeface="Comic Sans MS"/>
                <a:cs typeface="Comic Sans MS"/>
              </a:rPr>
              <a:t>a</a:t>
            </a:r>
            <a:r>
              <a:rPr sz="2800" b="1" spc="-15" dirty="0" smtClean="0">
                <a:latin typeface="Comic Sans MS"/>
                <a:cs typeface="Comic Sans MS"/>
              </a:rPr>
              <a:t>t</a:t>
            </a:r>
            <a:r>
              <a:rPr sz="2800" b="1" spc="-25" dirty="0" smtClean="0">
                <a:latin typeface="Comic Sans MS"/>
                <a:cs typeface="Comic Sans MS"/>
              </a:rPr>
              <a:t>ed</a:t>
            </a:r>
            <a:r>
              <a:rPr lang="en-US" sz="2800" b="1" spc="-25" dirty="0" smtClean="0">
                <a:latin typeface="Comic Sans MS"/>
                <a:cs typeface="Comic Sans MS"/>
              </a:rPr>
              <a:t> Transfer - </a:t>
            </a:r>
          </a:p>
          <a:p>
            <a:pPr marL="812800" lvl="1" indent="-342900">
              <a:buFont typeface="Comic Sans MS"/>
              <a:buChar char="•"/>
              <a:tabLst>
                <a:tab pos="356235" algn="l"/>
                <a:tab pos="1033144" algn="l"/>
              </a:tabLst>
            </a:pPr>
            <a:r>
              <a:rPr lang="en-US" sz="2800" b="1" spc="-25" dirty="0" smtClean="0">
                <a:latin typeface="Comic Sans MS"/>
                <a:cs typeface="Comic Sans MS"/>
              </a:rPr>
              <a:t>Transfer 30% from GF to Fund 21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5" name="object 45"/>
          <p:cNvSpPr txBox="1"/>
          <p:nvPr/>
        </p:nvSpPr>
        <p:spPr>
          <a:xfrm>
            <a:off x="1447800" y="2133600"/>
            <a:ext cx="609282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94915"/>
              <a:buFont typeface="Comic Sans MS"/>
              <a:buChar char="•"/>
              <a:tabLst>
                <a:tab pos="355600" algn="l"/>
              </a:tabLst>
            </a:pPr>
            <a:r>
              <a:rPr sz="2950" b="1" i="1" spc="-650" dirty="0">
                <a:latin typeface="Comic Sans MS"/>
                <a:cs typeface="Comic Sans MS"/>
              </a:rPr>
              <a:t>-</a:t>
            </a:r>
            <a:r>
              <a:rPr sz="2950" b="1" i="1" spc="-745" dirty="0">
                <a:latin typeface="Comic Sans MS"/>
                <a:cs typeface="Comic Sans MS"/>
              </a:rPr>
              <a:t> </a:t>
            </a:r>
            <a:r>
              <a:rPr sz="2950" b="1" i="1" spc="-650" dirty="0">
                <a:latin typeface="Comic Sans MS"/>
                <a:cs typeface="Comic Sans MS"/>
              </a:rPr>
              <a:t>-</a:t>
            </a:r>
            <a:r>
              <a:rPr sz="2950" b="1" i="1" spc="470" dirty="0">
                <a:latin typeface="Comic Sans MS"/>
                <a:cs typeface="Comic Sans MS"/>
              </a:rPr>
              <a:t> </a:t>
            </a:r>
            <a:r>
              <a:rPr sz="2950" b="1" i="1" spc="-110" dirty="0">
                <a:latin typeface="Comic Sans MS"/>
                <a:cs typeface="Comic Sans MS"/>
              </a:rPr>
              <a:t>C</a:t>
            </a:r>
            <a:r>
              <a:rPr sz="2950" b="1" i="1" spc="-50" dirty="0">
                <a:latin typeface="Comic Sans MS"/>
                <a:cs typeface="Comic Sans MS"/>
              </a:rPr>
              <a:t>l</a:t>
            </a:r>
            <a:r>
              <a:rPr sz="2950" b="1" i="1" spc="-100" dirty="0">
                <a:latin typeface="Comic Sans MS"/>
                <a:cs typeface="Comic Sans MS"/>
              </a:rPr>
              <a:t>a</a:t>
            </a:r>
            <a:r>
              <a:rPr sz="2950" b="1" i="1" spc="-95" dirty="0">
                <a:latin typeface="Comic Sans MS"/>
                <a:cs typeface="Comic Sans MS"/>
              </a:rPr>
              <a:t>ss</a:t>
            </a:r>
            <a:r>
              <a:rPr sz="2950" b="1" i="1" spc="-55" dirty="0">
                <a:latin typeface="Comic Sans MS"/>
                <a:cs typeface="Comic Sans MS"/>
              </a:rPr>
              <a:t>i</a:t>
            </a:r>
            <a:r>
              <a:rPr sz="2950" b="1" i="1" spc="-100" dirty="0">
                <a:latin typeface="Comic Sans MS"/>
                <a:cs typeface="Comic Sans MS"/>
              </a:rPr>
              <a:t>f</a:t>
            </a:r>
            <a:r>
              <a:rPr sz="2950" b="1" i="1" spc="-55" dirty="0">
                <a:latin typeface="Comic Sans MS"/>
                <a:cs typeface="Comic Sans MS"/>
              </a:rPr>
              <a:t>i</a:t>
            </a:r>
            <a:r>
              <a:rPr sz="2950" b="1" i="1" spc="-100" dirty="0">
                <a:latin typeface="Comic Sans MS"/>
                <a:cs typeface="Comic Sans MS"/>
              </a:rPr>
              <a:t>e</a:t>
            </a:r>
            <a:r>
              <a:rPr sz="2950" b="1" i="1" spc="-105" dirty="0">
                <a:latin typeface="Comic Sans MS"/>
                <a:cs typeface="Comic Sans MS"/>
              </a:rPr>
              <a:t>d</a:t>
            </a:r>
            <a:r>
              <a:rPr sz="2950" b="1" i="1" spc="-20" dirty="0">
                <a:latin typeface="Comic Sans MS"/>
                <a:cs typeface="Comic Sans MS"/>
              </a:rPr>
              <a:t> </a:t>
            </a:r>
            <a:r>
              <a:rPr sz="2950" b="1" i="1" spc="-100" dirty="0">
                <a:latin typeface="Comic Sans MS"/>
                <a:cs typeface="Comic Sans MS"/>
              </a:rPr>
              <a:t>and</a:t>
            </a:r>
            <a:r>
              <a:rPr sz="2950" b="1" i="1" spc="-70" dirty="0">
                <a:latin typeface="Comic Sans MS"/>
                <a:cs typeface="Comic Sans MS"/>
              </a:rPr>
              <a:t> </a:t>
            </a:r>
            <a:r>
              <a:rPr sz="2950" b="1" i="1" spc="-125" dirty="0">
                <a:latin typeface="Comic Sans MS"/>
                <a:cs typeface="Comic Sans MS"/>
              </a:rPr>
              <a:t>S</a:t>
            </a:r>
            <a:r>
              <a:rPr sz="2950" b="1" i="1" spc="-100" dirty="0">
                <a:latin typeface="Comic Sans MS"/>
                <a:cs typeface="Comic Sans MS"/>
              </a:rPr>
              <a:t>u</a:t>
            </a:r>
            <a:r>
              <a:rPr sz="2950" b="1" i="1" spc="-95" dirty="0">
                <a:latin typeface="Comic Sans MS"/>
                <a:cs typeface="Comic Sans MS"/>
              </a:rPr>
              <a:t>p</a:t>
            </a:r>
            <a:r>
              <a:rPr sz="2950" b="1" i="1" spc="-110" dirty="0">
                <a:latin typeface="Comic Sans MS"/>
                <a:cs typeface="Comic Sans MS"/>
              </a:rPr>
              <a:t>e</a:t>
            </a:r>
            <a:r>
              <a:rPr sz="2950" b="1" i="1" spc="-85" dirty="0">
                <a:latin typeface="Comic Sans MS"/>
                <a:cs typeface="Comic Sans MS"/>
              </a:rPr>
              <a:t>r</a:t>
            </a:r>
            <a:r>
              <a:rPr sz="2950" b="1" i="1" spc="-55" dirty="0">
                <a:latin typeface="Comic Sans MS"/>
                <a:cs typeface="Comic Sans MS"/>
              </a:rPr>
              <a:t>i</a:t>
            </a:r>
            <a:r>
              <a:rPr sz="2950" b="1" i="1" spc="-90" dirty="0">
                <a:latin typeface="Comic Sans MS"/>
                <a:cs typeface="Comic Sans MS"/>
              </a:rPr>
              <a:t>nt</a:t>
            </a:r>
            <a:r>
              <a:rPr sz="2950" b="1" i="1" spc="-110" dirty="0">
                <a:latin typeface="Comic Sans MS"/>
                <a:cs typeface="Comic Sans MS"/>
              </a:rPr>
              <a:t>e</a:t>
            </a:r>
            <a:r>
              <a:rPr sz="2950" b="1" i="1" spc="-100" dirty="0">
                <a:latin typeface="Comic Sans MS"/>
                <a:cs typeface="Comic Sans MS"/>
              </a:rPr>
              <a:t>nd</a:t>
            </a:r>
            <a:r>
              <a:rPr sz="2950" b="1" i="1" spc="-110" dirty="0">
                <a:latin typeface="Comic Sans MS"/>
                <a:cs typeface="Comic Sans MS"/>
              </a:rPr>
              <a:t>e</a:t>
            </a:r>
            <a:r>
              <a:rPr sz="2950" b="1" i="1" spc="-90" dirty="0">
                <a:latin typeface="Comic Sans MS"/>
                <a:cs typeface="Comic Sans MS"/>
              </a:rPr>
              <a:t>nt</a:t>
            </a:r>
            <a:endParaRPr sz="2950" dirty="0">
              <a:latin typeface="Comic Sans MS"/>
              <a:cs typeface="Comic Sans MS"/>
            </a:endParaRPr>
          </a:p>
        </p:txBody>
      </p:sp>
      <p:sp>
        <p:nvSpPr>
          <p:cNvPr id="6" name="object 47"/>
          <p:cNvSpPr txBox="1"/>
          <p:nvPr/>
        </p:nvSpPr>
        <p:spPr>
          <a:xfrm>
            <a:off x="4235539" y="2667000"/>
            <a:ext cx="113157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i="1" spc="-150" dirty="0">
                <a:latin typeface="Comic Sans MS"/>
                <a:cs typeface="Comic Sans MS"/>
              </a:rPr>
              <a:t>O</a:t>
            </a:r>
            <a:r>
              <a:rPr sz="2950" b="1" i="1" spc="-75" dirty="0">
                <a:latin typeface="Comic Sans MS"/>
                <a:cs typeface="Comic Sans MS"/>
              </a:rPr>
              <a:t>nl</a:t>
            </a:r>
            <a:r>
              <a:rPr sz="2950" b="1" i="1" spc="-180" dirty="0">
                <a:latin typeface="Comic Sans MS"/>
                <a:cs typeface="Comic Sans MS"/>
              </a:rPr>
              <a:t>y</a:t>
            </a:r>
            <a:r>
              <a:rPr sz="2950" b="1" i="1" spc="20" dirty="0">
                <a:latin typeface="Comic Sans MS"/>
                <a:cs typeface="Comic Sans MS"/>
              </a:rPr>
              <a:t> </a:t>
            </a:r>
            <a:r>
              <a:rPr sz="2950" b="1" i="1" spc="-95" dirty="0">
                <a:latin typeface="Comic Sans MS"/>
                <a:cs typeface="Comic Sans MS"/>
              </a:rPr>
              <a:t>*</a:t>
            </a:r>
            <a:endParaRPr sz="2950" dirty="0">
              <a:latin typeface="Comic Sans MS"/>
              <a:cs typeface="Comic Sans MS"/>
            </a:endParaRPr>
          </a:p>
        </p:txBody>
      </p:sp>
      <p:sp>
        <p:nvSpPr>
          <p:cNvPr id="7" name="object 48"/>
          <p:cNvSpPr txBox="1"/>
          <p:nvPr/>
        </p:nvSpPr>
        <p:spPr>
          <a:xfrm>
            <a:off x="632012" y="3962400"/>
            <a:ext cx="755896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lang="en-US" sz="2800" spc="-20" dirty="0" smtClean="0">
                <a:latin typeface="Comic Sans MS"/>
                <a:cs typeface="Comic Sans MS"/>
              </a:rPr>
              <a:t>Use LT Liability </a:t>
            </a:r>
            <a:r>
              <a:rPr sz="2800" spc="-20" dirty="0" smtClean="0">
                <a:latin typeface="Comic Sans MS"/>
                <a:cs typeface="Comic Sans MS"/>
              </a:rPr>
              <a:t>Spreads</a:t>
            </a:r>
            <a:r>
              <a:rPr sz="2800" spc="-15" dirty="0" smtClean="0">
                <a:latin typeface="Comic Sans MS"/>
                <a:cs typeface="Comic Sans MS"/>
              </a:rPr>
              <a:t>heet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…</a:t>
            </a:r>
            <a:r>
              <a:rPr sz="2800" spc="-10" dirty="0">
                <a:latin typeface="Comic Sans MS"/>
                <a:cs typeface="Comic Sans MS"/>
              </a:rPr>
              <a:t>..</a:t>
            </a:r>
            <a:endParaRPr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981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0599" y="477801"/>
            <a:ext cx="557212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0"/>
              </a:lnSpc>
              <a:tabLst>
                <a:tab pos="787400" algn="l"/>
              </a:tabLst>
            </a:pPr>
            <a:r>
              <a:rPr sz="3200" b="1" dirty="0">
                <a:latin typeface="Comic Sans MS"/>
                <a:cs typeface="Comic Sans MS"/>
              </a:rPr>
              <a:t>2.	</a:t>
            </a:r>
            <a:r>
              <a:rPr sz="3200" b="1" spc="-5" dirty="0">
                <a:latin typeface="Comic Sans MS"/>
                <a:cs typeface="Comic Sans MS"/>
              </a:rPr>
              <a:t>C</a:t>
            </a:r>
            <a:r>
              <a:rPr sz="3200" b="1" spc="-10" dirty="0">
                <a:latin typeface="Comic Sans MS"/>
                <a:cs typeface="Comic Sans MS"/>
              </a:rPr>
              <a:t>a</a:t>
            </a:r>
            <a:r>
              <a:rPr sz="3200" b="1" spc="-5" dirty="0">
                <a:latin typeface="Comic Sans MS"/>
                <a:cs typeface="Comic Sans MS"/>
              </a:rPr>
              <a:t>lc</a:t>
            </a:r>
            <a:r>
              <a:rPr sz="3200" b="1" dirty="0">
                <a:latin typeface="Comic Sans MS"/>
                <a:cs typeface="Comic Sans MS"/>
              </a:rPr>
              <a:t>u</a:t>
            </a:r>
            <a:r>
              <a:rPr sz="3200" b="1" spc="-5" dirty="0">
                <a:latin typeface="Comic Sans MS"/>
                <a:cs typeface="Comic Sans MS"/>
              </a:rPr>
              <a:t>l</a:t>
            </a:r>
            <a:r>
              <a:rPr sz="3200" b="1" spc="-10" dirty="0">
                <a:latin typeface="Comic Sans MS"/>
                <a:cs typeface="Comic Sans MS"/>
              </a:rPr>
              <a:t>a</a:t>
            </a:r>
            <a:r>
              <a:rPr sz="3200" b="1" dirty="0">
                <a:latin typeface="Comic Sans MS"/>
                <a:cs typeface="Comic Sans MS"/>
              </a:rPr>
              <a:t>te</a:t>
            </a:r>
            <a:r>
              <a:rPr sz="3200" b="1" spc="-2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C</a:t>
            </a:r>
            <a:r>
              <a:rPr sz="3200" b="1" spc="-10" dirty="0">
                <a:latin typeface="Comic Sans MS"/>
                <a:cs typeface="Comic Sans MS"/>
              </a:rPr>
              <a:t>om</a:t>
            </a:r>
            <a:r>
              <a:rPr sz="3200" b="1" dirty="0">
                <a:latin typeface="Comic Sans MS"/>
                <a:cs typeface="Comic Sans MS"/>
              </a:rPr>
              <a:t>p</a:t>
            </a:r>
            <a:r>
              <a:rPr sz="3200" b="1" spc="-5" dirty="0">
                <a:latin typeface="Comic Sans MS"/>
                <a:cs typeface="Comic Sans MS"/>
              </a:rPr>
              <a:t>e</a:t>
            </a:r>
            <a:r>
              <a:rPr sz="3200" b="1" dirty="0">
                <a:latin typeface="Comic Sans MS"/>
                <a:cs typeface="Comic Sans MS"/>
              </a:rPr>
              <a:t>ns</a:t>
            </a:r>
            <a:r>
              <a:rPr sz="3200" b="1" spc="-10" dirty="0">
                <a:latin typeface="Comic Sans MS"/>
                <a:cs typeface="Comic Sans MS"/>
              </a:rPr>
              <a:t>a</a:t>
            </a:r>
            <a:r>
              <a:rPr sz="3200" b="1" dirty="0">
                <a:latin typeface="Comic Sans MS"/>
                <a:cs typeface="Comic Sans MS"/>
              </a:rPr>
              <a:t>t</a:t>
            </a:r>
            <a:r>
              <a:rPr sz="3200" b="1" spc="-5" dirty="0">
                <a:latin typeface="Comic Sans MS"/>
                <a:cs typeface="Comic Sans MS"/>
              </a:rPr>
              <a:t>ed</a:t>
            </a:r>
            <a:endParaRPr sz="3200">
              <a:latin typeface="Comic Sans MS"/>
              <a:cs typeface="Comic Sans MS"/>
            </a:endParaRPr>
          </a:p>
          <a:p>
            <a:pPr marL="1990089">
              <a:lnSpc>
                <a:spcPct val="100000"/>
              </a:lnSpc>
            </a:pPr>
            <a:r>
              <a:rPr sz="3200" b="1" spc="-5" dirty="0">
                <a:latin typeface="Comic Sans MS"/>
                <a:cs typeface="Comic Sans MS"/>
              </a:rPr>
              <a:t>Ab</a:t>
            </a:r>
            <a:r>
              <a:rPr sz="3200" b="1" dirty="0">
                <a:latin typeface="Comic Sans MS"/>
                <a:cs typeface="Comic Sans MS"/>
              </a:rPr>
              <a:t>s</a:t>
            </a:r>
            <a:r>
              <a:rPr sz="3200" b="1" spc="-5" dirty="0">
                <a:latin typeface="Comic Sans MS"/>
                <a:cs typeface="Comic Sans MS"/>
              </a:rPr>
              <a:t>e</a:t>
            </a:r>
            <a:r>
              <a:rPr sz="3200" b="1" dirty="0">
                <a:latin typeface="Comic Sans MS"/>
                <a:cs typeface="Comic Sans MS"/>
              </a:rPr>
              <a:t>n</a:t>
            </a:r>
            <a:r>
              <a:rPr sz="3200" b="1" spc="-5" dirty="0">
                <a:latin typeface="Comic Sans MS"/>
                <a:cs typeface="Comic Sans MS"/>
              </a:rPr>
              <a:t>ce</a:t>
            </a:r>
            <a:r>
              <a:rPr sz="3200" b="1" dirty="0">
                <a:latin typeface="Comic Sans MS"/>
                <a:cs typeface="Comic Sans MS"/>
              </a:rPr>
              <a:t>s Fund</a:t>
            </a:r>
            <a:r>
              <a:rPr sz="3200" b="1" spc="-2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21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411" y="1879733"/>
            <a:ext cx="4974590" cy="3411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855" indent="-478155">
              <a:lnSpc>
                <a:spcPct val="100000"/>
              </a:lnSpc>
              <a:buSzPct val="128571"/>
              <a:buFont typeface="Comic Sans MS"/>
              <a:buChar char="•"/>
              <a:tabLst>
                <a:tab pos="491490" algn="l"/>
                <a:tab pos="974090" algn="l"/>
              </a:tabLst>
            </a:pP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0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25" dirty="0">
                <a:latin typeface="Comic Sans MS"/>
                <a:cs typeface="Comic Sans MS"/>
              </a:rPr>
              <a:t>I</a:t>
            </a:r>
            <a:r>
              <a:rPr sz="2800" spc="-15" dirty="0">
                <a:latin typeface="Comic Sans MS"/>
                <a:cs typeface="Comic Sans MS"/>
              </a:rPr>
              <a:t>ncl</a:t>
            </a:r>
            <a:r>
              <a:rPr sz="2800" spc="-20" dirty="0">
                <a:latin typeface="Comic Sans MS"/>
                <a:cs typeface="Comic Sans MS"/>
              </a:rPr>
              <a:t>ude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Empl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20" dirty="0">
                <a:latin typeface="Comic Sans MS"/>
                <a:cs typeface="Comic Sans MS"/>
              </a:rPr>
              <a:t>y</a:t>
            </a:r>
            <a:r>
              <a:rPr sz="2800" spc="-15" dirty="0">
                <a:latin typeface="Comic Sans MS"/>
                <a:cs typeface="Comic Sans MS"/>
              </a:rPr>
              <a:t>er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</a:t>
            </a:r>
            <a:r>
              <a:rPr sz="2800" spc="-20" dirty="0">
                <a:latin typeface="Comic Sans MS"/>
                <a:cs typeface="Comic Sans MS"/>
              </a:rPr>
              <a:t>axes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spc="-15" dirty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800" spc="-15" dirty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15" dirty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15" dirty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15" dirty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800" spc="-15" dirty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9839" y="2439067"/>
            <a:ext cx="645795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4510" algn="l"/>
              </a:tabLst>
            </a:pPr>
            <a:r>
              <a:rPr sz="2950" i="1" spc="-110" dirty="0">
                <a:latin typeface="Comic Sans MS"/>
                <a:cs typeface="Comic Sans MS"/>
              </a:rPr>
              <a:t>b</a:t>
            </a:r>
            <a:r>
              <a:rPr sz="2950" i="1" spc="-45" dirty="0">
                <a:latin typeface="Comic Sans MS"/>
                <a:cs typeface="Comic Sans MS"/>
              </a:rPr>
              <a:t>.</a:t>
            </a:r>
            <a:r>
              <a:rPr sz="2950" i="1" dirty="0">
                <a:latin typeface="Comic Sans MS"/>
                <a:cs typeface="Comic Sans MS"/>
              </a:rPr>
              <a:t>	</a:t>
            </a:r>
            <a:r>
              <a:rPr sz="2950" i="1" spc="-114" dirty="0">
                <a:latin typeface="Comic Sans MS"/>
                <a:cs typeface="Comic Sans MS"/>
              </a:rPr>
              <a:t>As</a:t>
            </a:r>
            <a:r>
              <a:rPr sz="2950" i="1" spc="-75" dirty="0">
                <a:latin typeface="Comic Sans MS"/>
                <a:cs typeface="Comic Sans MS"/>
              </a:rPr>
              <a:t>si</a:t>
            </a:r>
            <a:r>
              <a:rPr sz="2950" i="1" spc="-95" dirty="0">
                <a:latin typeface="Comic Sans MS"/>
                <a:cs typeface="Comic Sans MS"/>
              </a:rPr>
              <a:t>gn</a:t>
            </a:r>
            <a:r>
              <a:rPr sz="2950" i="1" spc="-10" dirty="0">
                <a:latin typeface="Comic Sans MS"/>
                <a:cs typeface="Comic Sans MS"/>
              </a:rPr>
              <a:t> </a:t>
            </a:r>
            <a:r>
              <a:rPr sz="2950" i="1" spc="-120" dirty="0">
                <a:latin typeface="Comic Sans MS"/>
                <a:cs typeface="Comic Sans MS"/>
              </a:rPr>
              <a:t>&amp;</a:t>
            </a:r>
            <a:r>
              <a:rPr sz="2950" i="1" spc="-40" dirty="0">
                <a:latin typeface="Comic Sans MS"/>
                <a:cs typeface="Comic Sans MS"/>
              </a:rPr>
              <a:t> </a:t>
            </a:r>
            <a:r>
              <a:rPr sz="2950" i="1" spc="-130" dirty="0">
                <a:latin typeface="Comic Sans MS"/>
                <a:cs typeface="Comic Sans MS"/>
              </a:rPr>
              <a:t>T</a:t>
            </a:r>
            <a:r>
              <a:rPr sz="2950" i="1" spc="-90" dirty="0">
                <a:latin typeface="Comic Sans MS"/>
                <a:cs typeface="Comic Sans MS"/>
              </a:rPr>
              <a:t>o</a:t>
            </a:r>
            <a:r>
              <a:rPr sz="2950" i="1" spc="-85" dirty="0">
                <a:latin typeface="Comic Sans MS"/>
                <a:cs typeface="Comic Sans MS"/>
              </a:rPr>
              <a:t>t</a:t>
            </a:r>
            <a:r>
              <a:rPr sz="2950" i="1" spc="-100" dirty="0">
                <a:latin typeface="Comic Sans MS"/>
                <a:cs typeface="Comic Sans MS"/>
              </a:rPr>
              <a:t>a</a:t>
            </a:r>
            <a:r>
              <a:rPr sz="2950" i="1" spc="-50" dirty="0">
                <a:latin typeface="Comic Sans MS"/>
                <a:cs typeface="Comic Sans MS"/>
              </a:rPr>
              <a:t>l</a:t>
            </a:r>
            <a:r>
              <a:rPr sz="2950" i="1" spc="-45" dirty="0">
                <a:latin typeface="Comic Sans MS"/>
                <a:cs typeface="Comic Sans MS"/>
              </a:rPr>
              <a:t> </a:t>
            </a:r>
            <a:r>
              <a:rPr sz="2950" i="1" spc="-110" dirty="0">
                <a:latin typeface="Comic Sans MS"/>
                <a:cs typeface="Comic Sans MS"/>
              </a:rPr>
              <a:t>b</a:t>
            </a:r>
            <a:r>
              <a:rPr sz="2950" i="1" spc="-95" dirty="0">
                <a:latin typeface="Comic Sans MS"/>
                <a:cs typeface="Comic Sans MS"/>
              </a:rPr>
              <a:t>y</a:t>
            </a:r>
            <a:r>
              <a:rPr sz="2950" i="1" spc="-25" dirty="0">
                <a:latin typeface="Comic Sans MS"/>
                <a:cs typeface="Comic Sans MS"/>
              </a:rPr>
              <a:t> </a:t>
            </a:r>
            <a:r>
              <a:rPr sz="2950" i="1" spc="-120" dirty="0">
                <a:latin typeface="Comic Sans MS"/>
                <a:cs typeface="Comic Sans MS"/>
              </a:rPr>
              <a:t>F</a:t>
            </a:r>
            <a:r>
              <a:rPr sz="2950" i="1" spc="-100" dirty="0">
                <a:latin typeface="Comic Sans MS"/>
                <a:cs typeface="Comic Sans MS"/>
              </a:rPr>
              <a:t>u</a:t>
            </a:r>
            <a:r>
              <a:rPr sz="2950" i="1" spc="-90" dirty="0">
                <a:latin typeface="Comic Sans MS"/>
                <a:cs typeface="Comic Sans MS"/>
              </a:rPr>
              <a:t>nct</a:t>
            </a:r>
            <a:r>
              <a:rPr sz="2950" i="1" spc="-55" dirty="0">
                <a:latin typeface="Comic Sans MS"/>
                <a:cs typeface="Comic Sans MS"/>
              </a:rPr>
              <a:t>i</a:t>
            </a:r>
            <a:r>
              <a:rPr sz="2950" i="1" spc="-90" dirty="0">
                <a:latin typeface="Comic Sans MS"/>
                <a:cs typeface="Comic Sans MS"/>
              </a:rPr>
              <a:t>o</a:t>
            </a:r>
            <a:r>
              <a:rPr sz="2950" i="1" spc="-95" dirty="0">
                <a:latin typeface="Comic Sans MS"/>
                <a:cs typeface="Comic Sans MS"/>
              </a:rPr>
              <a:t>n/Di</a:t>
            </a:r>
            <a:r>
              <a:rPr sz="2950" i="1" spc="-100" dirty="0">
                <a:latin typeface="Comic Sans MS"/>
                <a:cs typeface="Comic Sans MS"/>
              </a:rPr>
              <a:t>s</a:t>
            </a:r>
            <a:r>
              <a:rPr sz="2950" i="1" spc="-85" dirty="0">
                <a:latin typeface="Comic Sans MS"/>
                <a:cs typeface="Comic Sans MS"/>
              </a:rPr>
              <a:t>t</a:t>
            </a:r>
            <a:r>
              <a:rPr sz="2950" i="1" spc="-75" dirty="0">
                <a:latin typeface="Comic Sans MS"/>
                <a:cs typeface="Comic Sans MS"/>
              </a:rPr>
              <a:t>r</a:t>
            </a:r>
            <a:r>
              <a:rPr sz="2950" i="1" spc="-55" dirty="0">
                <a:latin typeface="Comic Sans MS"/>
                <a:cs typeface="Comic Sans MS"/>
              </a:rPr>
              <a:t>i</a:t>
            </a:r>
            <a:r>
              <a:rPr sz="2950" i="1" spc="-90" dirty="0">
                <a:latin typeface="Comic Sans MS"/>
                <a:cs typeface="Comic Sans MS"/>
              </a:rPr>
              <a:t>ct</a:t>
            </a:r>
            <a:endParaRPr sz="2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666" y="2923650"/>
            <a:ext cx="6763384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4195" indent="-484505">
              <a:lnSpc>
                <a:spcPct val="100000"/>
              </a:lnSpc>
              <a:buFont typeface="Comic Sans MS"/>
              <a:buAutoNum type="alphaLcPeriod" startAt="3"/>
              <a:tabLst>
                <a:tab pos="544830" algn="l"/>
              </a:tabLst>
            </a:pPr>
            <a:r>
              <a:rPr sz="2800" spc="-25" dirty="0">
                <a:latin typeface="Comic Sans MS"/>
                <a:cs typeface="Comic Sans MS"/>
              </a:rPr>
              <a:t>Ca</a:t>
            </a:r>
            <a:r>
              <a:rPr sz="2800" spc="-15" dirty="0">
                <a:latin typeface="Comic Sans MS"/>
                <a:cs typeface="Comic Sans MS"/>
              </a:rPr>
              <a:t>lc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0" dirty="0">
                <a:latin typeface="Comic Sans MS"/>
                <a:cs typeface="Comic Sans MS"/>
              </a:rPr>
              <a:t>l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5" dirty="0">
                <a:latin typeface="Comic Sans MS"/>
                <a:cs typeface="Comic Sans MS"/>
              </a:rPr>
              <a:t>te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30%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per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Di</a:t>
            </a:r>
            <a:r>
              <a:rPr sz="2800" spc="-25" dirty="0">
                <a:latin typeface="Comic Sans MS"/>
                <a:cs typeface="Comic Sans MS"/>
              </a:rPr>
              <a:t>s</a:t>
            </a:r>
            <a:r>
              <a:rPr sz="2800" spc="-15" dirty="0">
                <a:latin typeface="Comic Sans MS"/>
                <a:cs typeface="Comic Sans MS"/>
              </a:rPr>
              <a:t>trict</a:t>
            </a:r>
            <a:endParaRPr sz="2800" dirty="0">
              <a:latin typeface="Comic Sans MS"/>
              <a:cs typeface="Comic Sans MS"/>
            </a:endParaRPr>
          </a:p>
          <a:p>
            <a:pPr marL="522605" indent="-509905">
              <a:lnSpc>
                <a:spcPct val="100000"/>
              </a:lnSpc>
              <a:spcBef>
                <a:spcPts val="335"/>
              </a:spcBef>
              <a:buFont typeface="Comic Sans MS"/>
              <a:buAutoNum type="alphaLcPeriod" startAt="3"/>
              <a:tabLst>
                <a:tab pos="523240" algn="l"/>
              </a:tabLst>
            </a:pPr>
            <a:r>
              <a:rPr sz="2800" spc="-25" dirty="0">
                <a:latin typeface="Comic Sans MS"/>
                <a:cs typeface="Comic Sans MS"/>
              </a:rPr>
              <a:t>C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5" dirty="0">
                <a:latin typeface="Comic Sans MS"/>
                <a:cs typeface="Comic Sans MS"/>
              </a:rPr>
              <a:t>lc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0" dirty="0">
                <a:latin typeface="Comic Sans MS"/>
                <a:cs typeface="Comic Sans MS"/>
              </a:rPr>
              <a:t>l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5" dirty="0">
                <a:latin typeface="Comic Sans MS"/>
                <a:cs typeface="Comic Sans MS"/>
              </a:rPr>
              <a:t>te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25" dirty="0">
                <a:latin typeface="Comic Sans MS"/>
                <a:cs typeface="Comic Sans MS"/>
              </a:rPr>
              <a:t>m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5" dirty="0">
                <a:latin typeface="Comic Sans MS"/>
                <a:cs typeface="Comic Sans MS"/>
              </a:rPr>
              <a:t>nt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to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</a:t>
            </a:r>
            <a:r>
              <a:rPr sz="2800" spc="-15" dirty="0">
                <a:latin typeface="Comic Sans MS"/>
                <a:cs typeface="Comic Sans MS"/>
              </a:rPr>
              <a:t>r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5" dirty="0">
                <a:latin typeface="Comic Sans MS"/>
                <a:cs typeface="Comic Sans MS"/>
              </a:rPr>
              <a:t>n</a:t>
            </a:r>
            <a:r>
              <a:rPr sz="2800" spc="-20" dirty="0">
                <a:latin typeface="Comic Sans MS"/>
                <a:cs typeface="Comic Sans MS"/>
              </a:rPr>
              <a:t>s</a:t>
            </a:r>
            <a:r>
              <a:rPr sz="2800" spc="-25" dirty="0">
                <a:latin typeface="Comic Sans MS"/>
                <a:cs typeface="Comic Sans MS"/>
              </a:rPr>
              <a:t>f</a:t>
            </a:r>
            <a:r>
              <a:rPr sz="2800" spc="-15" dirty="0">
                <a:latin typeface="Comic Sans MS"/>
                <a:cs typeface="Comic Sans MS"/>
              </a:rPr>
              <a:t>er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to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30" dirty="0">
                <a:latin typeface="Comic Sans MS"/>
                <a:cs typeface="Comic Sans MS"/>
              </a:rPr>
              <a:t>F</a:t>
            </a:r>
            <a:r>
              <a:rPr sz="2800" spc="-20" dirty="0">
                <a:latin typeface="Comic Sans MS"/>
                <a:cs typeface="Comic Sans MS"/>
              </a:rPr>
              <a:t>und</a:t>
            </a:r>
            <a:endParaRPr sz="2800" dirty="0">
              <a:latin typeface="Comic Sans MS"/>
              <a:cs typeface="Comic Sans MS"/>
            </a:endParaRPr>
          </a:p>
          <a:p>
            <a:pPr marL="2671445">
              <a:lnSpc>
                <a:spcPct val="100000"/>
              </a:lnSpc>
              <a:spcBef>
                <a:spcPts val="335"/>
              </a:spcBef>
            </a:pPr>
            <a:r>
              <a:rPr sz="2800" spc="-25" dirty="0">
                <a:latin typeface="Comic Sans MS"/>
                <a:cs typeface="Comic Sans MS"/>
              </a:rPr>
              <a:t>2</a:t>
            </a:r>
            <a:r>
              <a:rPr sz="2800" spc="-15" dirty="0">
                <a:latin typeface="Comic Sans MS"/>
                <a:cs typeface="Comic Sans MS"/>
              </a:rPr>
              <a:t>1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f</a:t>
            </a:r>
            <a:r>
              <a:rPr sz="2800" spc="-15" dirty="0">
                <a:latin typeface="Comic Sans MS"/>
                <a:cs typeface="Comic Sans MS"/>
              </a:rPr>
              <a:t>r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25" dirty="0">
                <a:latin typeface="Comic Sans MS"/>
                <a:cs typeface="Comic Sans MS"/>
              </a:rPr>
              <a:t>m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G</a:t>
            </a:r>
            <a:r>
              <a:rPr sz="2800" spc="-15" dirty="0">
                <a:latin typeface="Comic Sans MS"/>
                <a:cs typeface="Comic Sans MS"/>
              </a:rPr>
              <a:t>ener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0" dirty="0">
                <a:latin typeface="Comic Sans MS"/>
                <a:cs typeface="Comic Sans MS"/>
              </a:rPr>
              <a:t>l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30" dirty="0">
                <a:latin typeface="Comic Sans MS"/>
                <a:cs typeface="Comic Sans MS"/>
              </a:rPr>
              <a:t>F</a:t>
            </a:r>
            <a:r>
              <a:rPr sz="2800" spc="-20" dirty="0">
                <a:latin typeface="Comic Sans MS"/>
                <a:cs typeface="Comic Sans MS"/>
              </a:rPr>
              <a:t>und</a:t>
            </a:r>
            <a:endParaRPr sz="2800" dirty="0">
              <a:latin typeface="Comic Sans MS"/>
              <a:cs typeface="Comic Sans MS"/>
            </a:endParaRPr>
          </a:p>
          <a:p>
            <a:pPr marL="508634" indent="-495934">
              <a:lnSpc>
                <a:spcPct val="100000"/>
              </a:lnSpc>
              <a:spcBef>
                <a:spcPts val="335"/>
              </a:spcBef>
              <a:buFont typeface="Comic Sans MS"/>
              <a:buAutoNum type="alphaLcPeriod" startAt="5"/>
              <a:tabLst>
                <a:tab pos="509270" algn="l"/>
              </a:tabLst>
            </a:pPr>
            <a:r>
              <a:rPr sz="2800" spc="-15" dirty="0">
                <a:latin typeface="Comic Sans MS"/>
                <a:cs typeface="Comic Sans MS"/>
              </a:rPr>
              <a:t>Enter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tr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5" dirty="0">
                <a:latin typeface="Comic Sans MS"/>
                <a:cs typeface="Comic Sans MS"/>
              </a:rPr>
              <a:t>n</a:t>
            </a:r>
            <a:r>
              <a:rPr sz="2800" spc="-20" dirty="0">
                <a:latin typeface="Comic Sans MS"/>
                <a:cs typeface="Comic Sans MS"/>
              </a:rPr>
              <a:t>s</a:t>
            </a:r>
            <a:r>
              <a:rPr sz="2800" spc="-25" dirty="0">
                <a:latin typeface="Comic Sans MS"/>
                <a:cs typeface="Comic Sans MS"/>
              </a:rPr>
              <a:t>f</a:t>
            </a:r>
            <a:r>
              <a:rPr sz="2800" spc="-15" dirty="0">
                <a:latin typeface="Comic Sans MS"/>
                <a:cs typeface="Comic Sans MS"/>
              </a:rPr>
              <a:t>er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in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system</a:t>
            </a:r>
            <a:endParaRPr sz="2800" dirty="0">
              <a:latin typeface="Comic Sans MS"/>
              <a:cs typeface="Comic Sans MS"/>
            </a:endParaRPr>
          </a:p>
          <a:p>
            <a:pPr marL="494030" indent="-481330">
              <a:lnSpc>
                <a:spcPct val="100000"/>
              </a:lnSpc>
              <a:spcBef>
                <a:spcPts val="1200"/>
              </a:spcBef>
              <a:buFont typeface="Comic Sans MS"/>
              <a:buAutoNum type="alphaLcPeriod" startAt="5"/>
              <a:tabLst>
                <a:tab pos="494665" algn="l"/>
              </a:tabLst>
            </a:pPr>
            <a:r>
              <a:rPr sz="2800" spc="-25" dirty="0">
                <a:latin typeface="Comic Sans MS"/>
                <a:cs typeface="Comic Sans MS"/>
              </a:rPr>
              <a:t>I</a:t>
            </a:r>
            <a:r>
              <a:rPr sz="2800" spc="-15" dirty="0">
                <a:latin typeface="Comic Sans MS"/>
                <a:cs typeface="Comic Sans MS"/>
              </a:rPr>
              <a:t>n</a:t>
            </a:r>
            <a:r>
              <a:rPr sz="2800" spc="-25" dirty="0">
                <a:latin typeface="Comic Sans MS"/>
                <a:cs typeface="Comic Sans MS"/>
              </a:rPr>
              <a:t>f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20" dirty="0">
                <a:latin typeface="Comic Sans MS"/>
                <a:cs typeface="Comic Sans MS"/>
              </a:rPr>
              <a:t>rm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C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5" dirty="0">
                <a:latin typeface="Comic Sans MS"/>
                <a:cs typeface="Comic Sans MS"/>
              </a:rPr>
              <a:t>nty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15" dirty="0">
                <a:latin typeface="Comic Sans MS"/>
                <a:cs typeface="Comic Sans MS"/>
              </a:rPr>
              <a:t>f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the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r</a:t>
            </a:r>
            <a:r>
              <a:rPr sz="2800" spc="-20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n</a:t>
            </a:r>
            <a:r>
              <a:rPr sz="2800" spc="-20" dirty="0" smtClean="0">
                <a:latin typeface="Comic Sans MS"/>
                <a:cs typeface="Comic Sans MS"/>
              </a:rPr>
              <a:t>sf</a:t>
            </a:r>
            <a:r>
              <a:rPr sz="2800" spc="-15" dirty="0" smtClean="0">
                <a:latin typeface="Comic Sans MS"/>
                <a:cs typeface="Comic Sans MS"/>
              </a:rPr>
              <a:t>er</a:t>
            </a:r>
            <a:r>
              <a:rPr lang="en-US" sz="2800" spc="-15" dirty="0" smtClean="0">
                <a:latin typeface="Comic Sans MS"/>
                <a:cs typeface="Comic Sans MS"/>
              </a:rPr>
              <a:t> by County Deadline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MAEFAIRS-TFS PAYROLL INPUTS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29400" cy="51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81400" y="5410200"/>
            <a:ext cx="3657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80108"/>
          </a:xfrm>
        </p:spPr>
        <p:txBody>
          <a:bodyPr/>
          <a:lstStyle/>
          <a:p>
            <a:r>
              <a:rPr lang="en-US" dirty="0" smtClean="0"/>
              <a:t>Do you have all payroll completed?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124200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When is your county’s deadline?  Allow enough time. </a:t>
            </a:r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Did you check balances in grants and code?</a:t>
            </a:r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Classified/Supt-Sick/Vacation can use Fund 21</a:t>
            </a:r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Salaries should be Paid in Fiscal Year Earned…</a:t>
            </a:r>
          </a:p>
          <a:p>
            <a:pPr marL="457200" indent="-457200" algn="l">
              <a:buAutoNum type="arabicPeriod"/>
            </a:pPr>
            <a:endParaRPr lang="en-US" u="sng" dirty="0" smtClean="0"/>
          </a:p>
          <a:p>
            <a:pPr marL="457200" indent="-457200" algn="l">
              <a:buAutoNum type="arabicPeriod"/>
            </a:pPr>
            <a:r>
              <a:rPr lang="en-US" u="sng" dirty="0" smtClean="0">
                <a:solidFill>
                  <a:schemeClr val="tx2"/>
                </a:solidFill>
              </a:rPr>
              <a:t>Set a deadline and stick with it!</a:t>
            </a:r>
          </a:p>
          <a:p>
            <a:pPr marL="457200" indent="-457200" algn="l">
              <a:buAutoNum type="arabicPeriod"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6662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MAEFAIRS-TFS PAYROLL INPUTS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752600"/>
            <a:ext cx="503069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4038600"/>
            <a:ext cx="1752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MAEFAIRS-TFS PAYROLL INPUTS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9"/>
            <a:ext cx="6781800" cy="51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5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en-US" dirty="0" smtClean="0"/>
              <a:t>TFS – PAYROLL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696200" cy="2362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WRAP UP -  Be sure you’ve transferred all work in Payroll to FINANCE – and POSTED!  </a:t>
            </a:r>
          </a:p>
          <a:p>
            <a:pPr algn="l"/>
            <a:r>
              <a:rPr lang="en-US" sz="2800" dirty="0" smtClean="0"/>
              <a:t>Check your Payroll JV’s </a:t>
            </a:r>
          </a:p>
          <a:p>
            <a:pPr algn="l"/>
            <a:r>
              <a:rPr lang="en-US" sz="2800" dirty="0" smtClean="0"/>
              <a:t>Q&amp;A?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3606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nderson\AppData\Local\Microsoft\Windows\Temporary Internet Files\Content.IE5\XOGP5YA4\3782288941_ec212b30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762000"/>
            <a:ext cx="7540625" cy="2209800"/>
          </a:xfrm>
        </p:spPr>
        <p:txBody>
          <a:bodyPr/>
          <a:lstStyle/>
          <a:p>
            <a:pPr algn="ctr"/>
            <a:r>
              <a:rPr lang="en-US" altLang="en-US" dirty="0" smtClean="0"/>
              <a:t>SECTION II </a:t>
            </a:r>
            <a:br>
              <a:rPr lang="en-US" altLang="en-US" dirty="0" smtClean="0"/>
            </a:br>
            <a:r>
              <a:rPr lang="en-US" altLang="en-US" dirty="0" smtClean="0"/>
              <a:t>TFS –REVENUES </a:t>
            </a:r>
            <a:r>
              <a:rPr lang="en-US" altLang="en-US" dirty="0"/>
              <a:t>AND EXPENDITURES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41767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EEA7182E-0385-40E0-8E2D-42ED3CA78752}" type="datetime1">
              <a:rPr lang="en-US" altLang="en-US"/>
              <a:pPr/>
              <a:t>6/5/2019</a:t>
            </a:fld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685801"/>
            <a:ext cx="7769225" cy="1981200"/>
          </a:xfrm>
          <a:noFill/>
        </p:spPr>
        <p:txBody>
          <a:bodyPr/>
          <a:lstStyle/>
          <a:p>
            <a:pPr algn="ctr"/>
            <a:r>
              <a:rPr lang="en-US" altLang="en-US" dirty="0" smtClean="0"/>
              <a:t>TFS – </a:t>
            </a:r>
            <a:br>
              <a:rPr lang="en-US" altLang="en-US" dirty="0" smtClean="0"/>
            </a:br>
            <a:r>
              <a:rPr lang="en-US" altLang="en-US" dirty="0" smtClean="0"/>
              <a:t>REVENUES AND EXPENDITURES</a:t>
            </a:r>
            <a:endParaRPr lang="en-US" alt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667000"/>
            <a:ext cx="7391400" cy="3505200"/>
          </a:xfrm>
          <a:noFill/>
        </p:spPr>
        <p:txBody>
          <a:bodyPr/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</a:tabLst>
            </a:pP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H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lp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u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l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Hi</a:t>
            </a:r>
            <a:r>
              <a:rPr lang="en-US" sz="1600" b="1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s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………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…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</a:tabLst>
            </a:pPr>
            <a:r>
              <a:rPr lang="en-US" sz="1600" b="1" spc="-2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h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ugho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ut</a:t>
            </a:r>
            <a:r>
              <a:rPr lang="en-US" sz="1600" b="1" spc="-3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h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Fis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ca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l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r: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Comic Sans MS"/>
              <a:buChar char="•"/>
            </a:pP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Re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b="1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l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b="1" spc="-2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b="1" spc="-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h 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b="1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th</a:t>
            </a:r>
            <a:r>
              <a:rPr lang="en-US" sz="1600" b="1" spc="-2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spc="5" dirty="0">
                <a:solidFill>
                  <a:schemeClr val="tx1"/>
                </a:solidFill>
                <a:latin typeface="Comic Sans MS"/>
                <a:cs typeface="Comic Sans MS"/>
              </a:rPr>
              <a:t>w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ith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the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Cou</a:t>
            </a:r>
            <a:r>
              <a:rPr lang="en-US" sz="1600" b="1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ty</a:t>
            </a:r>
            <a:r>
              <a:rPr lang="en-US" sz="1600" b="1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re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surer’s</a:t>
            </a:r>
            <a:r>
              <a:rPr lang="en-US" sz="1600" b="1" spc="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St</a:t>
            </a:r>
            <a:r>
              <a:rPr lang="en-US" sz="1600" b="1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te</a:t>
            </a:r>
            <a:r>
              <a:rPr lang="en-US" sz="1600" b="1" spc="5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b="1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Comic Sans MS"/>
              <a:buChar char="•"/>
            </a:pP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  <a:tab pos="650875" algn="l"/>
                <a:tab pos="4093845" algn="l"/>
              </a:tabLst>
            </a:pP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.	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Th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s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l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ud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s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 Fu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d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5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 smtClean="0">
                <a:solidFill>
                  <a:schemeClr val="tx1"/>
                </a:solidFill>
                <a:latin typeface="Comic Sans MS"/>
                <a:cs typeface="Comic Sans MS"/>
              </a:rPr>
              <a:t>P</a:t>
            </a:r>
            <a:r>
              <a:rPr lang="en-US" sz="1600" spc="-5" dirty="0" smtClean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1600" spc="-15" dirty="0" smtClean="0">
                <a:solidFill>
                  <a:schemeClr val="tx1"/>
                </a:solidFill>
                <a:latin typeface="Comic Sans MS"/>
                <a:cs typeface="Comic Sans MS"/>
              </a:rPr>
              <a:t>ec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s </a:t>
            </a:r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  <a:tab pos="650875" algn="l"/>
                <a:tab pos="4093845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.	</a:t>
            </a:r>
            <a:r>
              <a:rPr lang="en-US" sz="1600" spc="-25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ake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 sure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 R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v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ue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e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de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d</a:t>
            </a:r>
            <a:r>
              <a:rPr lang="en-US" sz="1600" spc="2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rre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ly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 GAA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P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spc="5" dirty="0" smtClean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d</a:t>
            </a:r>
          </a:p>
          <a:p>
            <a:pPr marL="355600" marR="340995" indent="-342900">
              <a:lnSpc>
                <a:spcPct val="80000"/>
              </a:lnSpc>
              <a:spcBef>
                <a:spcPts val="430"/>
              </a:spcBef>
              <a:buFont typeface="Comic Sans MS"/>
              <a:buChar char="•"/>
              <a:tabLst>
                <a:tab pos="355600" algn="l"/>
                <a:tab pos="6509384" algn="l"/>
              </a:tabLst>
            </a:pPr>
            <a:r>
              <a:rPr lang="en-US" sz="1600" spc="-20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b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ala</a:t>
            </a:r>
            <a:r>
              <a:rPr lang="en-US" sz="1600" spc="5" dirty="0" smtClean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5" dirty="0" smtClean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-25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aga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st</a:t>
            </a:r>
            <a:r>
              <a:rPr lang="en-US" sz="1600" spc="-3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I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p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ice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s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en-US" sz="1600" spc="-15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355600" marR="340995" indent="-342900">
              <a:lnSpc>
                <a:spcPct val="80000"/>
              </a:lnSpc>
              <a:spcBef>
                <a:spcPts val="430"/>
              </a:spcBef>
              <a:buFont typeface="Comic Sans MS"/>
              <a:buChar char="•"/>
              <a:tabLst>
                <a:tab pos="355600" algn="l"/>
                <a:tab pos="6509384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    …</a:t>
            </a:r>
            <a:r>
              <a:rPr lang="en-US" sz="1600" spc="-5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v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ue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spc="-5" dirty="0" smtClean="0">
                <a:solidFill>
                  <a:schemeClr val="tx1"/>
                </a:solidFill>
                <a:latin typeface="Comic Sans MS"/>
                <a:cs typeface="Comic Sans MS"/>
              </a:rPr>
              <a:t>issi</a:t>
            </a:r>
            <a:r>
              <a:rPr lang="en-US" sz="1600" spc="5" dirty="0" smtClean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g?</a:t>
            </a:r>
            <a:r>
              <a:rPr lang="en-US" sz="1600" spc="-20" dirty="0" smtClean="0">
                <a:solidFill>
                  <a:schemeClr val="tx1"/>
                </a:solidFill>
                <a:latin typeface="Comic Sans MS"/>
                <a:cs typeface="Comic Sans MS"/>
              </a:rPr>
              <a:t> C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al</a:t>
            </a:r>
            <a:r>
              <a:rPr lang="en-US" sz="1600" spc="-5" dirty="0" smtClean="0">
                <a:solidFill>
                  <a:schemeClr val="tx1"/>
                </a:solidFill>
                <a:latin typeface="Comic Sans MS"/>
                <a:cs typeface="Comic Sans MS"/>
              </a:rPr>
              <a:t>l</a:t>
            </a:r>
            <a:r>
              <a:rPr lang="en-US" sz="1600" spc="-1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20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u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Tr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sur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</a:p>
          <a:p>
            <a:pPr marL="355600">
              <a:buFont typeface="Comic Sans MS"/>
              <a:buChar char="•"/>
              <a:tabLst>
                <a:tab pos="356235" algn="l"/>
                <a:tab pos="687705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3.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	Fix</a:t>
            </a:r>
            <a:r>
              <a:rPr lang="en-US" sz="1600" spc="-2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rr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s 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w</a:t>
            </a:r>
            <a:r>
              <a:rPr lang="en-US" sz="1600" spc="-20" dirty="0">
                <a:solidFill>
                  <a:schemeClr val="tx1"/>
                </a:solidFill>
                <a:latin typeface="Comic Sans MS"/>
                <a:cs typeface="Comic Sans MS"/>
              </a:rPr>
              <a:t>-W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LL 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S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V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OU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1600" spc="-25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the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d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f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ye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</a:p>
          <a:p>
            <a:pPr marL="355600" marR="508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If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sure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ho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w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,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al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l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/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re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cle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rk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,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so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f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w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e v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d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,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ur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udit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,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 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r O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I 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or 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chec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k O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I A</a:t>
            </a:r>
            <a:r>
              <a:rPr lang="en-US" sz="1600" spc="-15" dirty="0">
                <a:solidFill>
                  <a:schemeClr val="tx1"/>
                </a:solidFill>
                <a:latin typeface="Comic Sans MS"/>
                <a:cs typeface="Comic Sans MS"/>
              </a:rPr>
              <a:t>cc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u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en-US" sz="1600" spc="-5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g</a:t>
            </a:r>
            <a:r>
              <a:rPr lang="en-US" sz="1600" spc="-45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600" spc="-25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a</a:t>
            </a:r>
            <a:r>
              <a:rPr lang="en-US" sz="1600" spc="5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1600" spc="-10" dirty="0">
                <a:solidFill>
                  <a:schemeClr val="tx1"/>
                </a:solidFill>
                <a:latin typeface="Comic Sans MS"/>
                <a:cs typeface="Comic Sans MS"/>
              </a:rPr>
              <a:t>ual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65B67DF3-2976-42AF-A21F-0C7C80261C84}" type="datetime1">
              <a:rPr lang="en-US" altLang="en-US"/>
              <a:pPr/>
              <a:t>6/5/2019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620000" cy="914400"/>
          </a:xfrm>
          <a:noFill/>
          <a:ln/>
        </p:spPr>
        <p:txBody>
          <a:bodyPr/>
          <a:lstStyle/>
          <a:p>
            <a:pPr algn="ctr"/>
            <a:r>
              <a:rPr lang="en-US" altLang="en-US" b="1" dirty="0" smtClean="0"/>
              <a:t>TFS – </a:t>
            </a:r>
            <a:r>
              <a:rPr lang="en-US" altLang="en-US" b="1" dirty="0"/>
              <a:t>R</a:t>
            </a:r>
            <a:r>
              <a:rPr lang="en-US" altLang="en-US" b="1" dirty="0" smtClean="0"/>
              <a:t>EVENUES </a:t>
            </a:r>
            <a:endParaRPr lang="en-US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12025" cy="3124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55600">
              <a:buFont typeface="Comic Sans MS"/>
              <a:buChar char="•"/>
              <a:tabLst>
                <a:tab pos="356235" algn="l"/>
                <a:tab pos="687705" algn="l"/>
              </a:tabLst>
            </a:pPr>
            <a:r>
              <a:rPr lang="en-US" altLang="en-US" dirty="0" smtClean="0"/>
              <a:t>RECONCILING REVENUES</a:t>
            </a:r>
          </a:p>
          <a:p>
            <a:pPr marL="755650" lvl="1">
              <a:buFont typeface="Comic Sans MS"/>
              <a:buChar char="•"/>
              <a:tabLst>
                <a:tab pos="356235" algn="l"/>
                <a:tab pos="687705" algn="l"/>
              </a:tabLst>
            </a:pPr>
            <a:r>
              <a:rPr lang="en-US" altLang="en-US" dirty="0" smtClean="0"/>
              <a:t>1.  State Payments – OPI Year to Date Report</a:t>
            </a:r>
          </a:p>
          <a:p>
            <a:pPr marL="1098550" lvl="2">
              <a:buFont typeface="Comic Sans MS"/>
              <a:buChar char="•"/>
              <a:tabLst>
                <a:tab pos="356235" algn="l"/>
                <a:tab pos="687705" algn="l"/>
              </a:tabLst>
            </a:pPr>
            <a:r>
              <a:rPr lang="en-US" altLang="en-US" dirty="0" smtClean="0"/>
              <a:t>Correct Source Code used?</a:t>
            </a:r>
          </a:p>
          <a:p>
            <a:pPr marL="1098550" lvl="2">
              <a:buFont typeface="Comic Sans MS"/>
              <a:buChar char="•"/>
              <a:tabLst>
                <a:tab pos="356235" algn="l"/>
                <a:tab pos="687705" algn="l"/>
              </a:tabLst>
            </a:pPr>
            <a:r>
              <a:rPr lang="en-US" altLang="en-US" dirty="0" smtClean="0"/>
              <a:t>Prefilled on MAEFAIRS  - </a:t>
            </a:r>
          </a:p>
          <a:p>
            <a:pPr marL="869950" lvl="2" indent="0">
              <a:buNone/>
              <a:tabLst>
                <a:tab pos="356235" algn="l"/>
                <a:tab pos="687705" algn="l"/>
              </a:tabLst>
            </a:pPr>
            <a:endParaRPr lang="en-US" altLang="en-US" dirty="0" smtClean="0"/>
          </a:p>
          <a:p>
            <a:pPr marL="869950" lvl="2" indent="0">
              <a:buNone/>
              <a:tabLst>
                <a:tab pos="356235" algn="l"/>
                <a:tab pos="687705" algn="l"/>
              </a:tabLst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http://opi.mt.gov/Administrators/Payments-to-School-Co-ops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nanderson\AppData\Local\Microsoft\Windows\Temporary Internet Files\Content.IE5\UNLL1JSF\1024px-Puzzly_puzzl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650633" cy="18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EE185CAC-2D43-4047-A333-0C56D77E2669}" type="datetime1">
              <a:rPr lang="en-US" altLang="en-US"/>
              <a:pPr/>
              <a:t>6/5/2019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195977" y="5486400"/>
            <a:ext cx="609600" cy="12774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48600" cy="51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3336266" y="4419600"/>
            <a:ext cx="685800" cy="457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3FC1CBA-CB60-4D75-8E18-3E776D0D4CD3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133"/>
            <a:ext cx="8458200" cy="62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685801"/>
            <a:ext cx="7616825" cy="1066799"/>
          </a:xfrm>
        </p:spPr>
        <p:txBody>
          <a:bodyPr/>
          <a:lstStyle/>
          <a:p>
            <a:pPr algn="ctr"/>
            <a:r>
              <a:rPr lang="en-US" dirty="0" smtClean="0"/>
              <a:t>TFS - REVENUES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19200" y="1828800"/>
            <a:ext cx="7086600" cy="4343400"/>
          </a:xfrm>
        </p:spPr>
        <p:txBody>
          <a:bodyPr/>
          <a:lstStyle/>
          <a:p>
            <a:r>
              <a:rPr lang="en-US" dirty="0" smtClean="0"/>
              <a:t>TAXES AND SPECIAL REVENUES:</a:t>
            </a:r>
          </a:p>
          <a:p>
            <a:pPr marL="514350" indent="-514350">
              <a:buAutoNum type="arabicParenR"/>
            </a:pPr>
            <a:r>
              <a:rPr lang="en-US" dirty="0" smtClean="0"/>
              <a:t>General Fund District Taxes – </a:t>
            </a:r>
          </a:p>
          <a:p>
            <a:pPr marL="1257300" lvl="1" indent="-514350">
              <a:buAutoNum type="arabicParenR"/>
            </a:pPr>
            <a:r>
              <a:rPr lang="en-US" dirty="0" smtClean="0"/>
              <a:t>1110-1115 – Are they Close to Budget?</a:t>
            </a:r>
          </a:p>
          <a:p>
            <a:pPr marL="1257300" lvl="1" indent="-514350">
              <a:buAutoNum type="arabicParenR"/>
            </a:pPr>
            <a:r>
              <a:rPr lang="en-US" dirty="0" smtClean="0"/>
              <a:t>Lower – Could be Protested or not received Tax Payments - Cash Shortfall </a:t>
            </a:r>
          </a:p>
          <a:p>
            <a:pPr marL="1257300" lvl="1" indent="-514350">
              <a:buAutoNum type="arabicParenR"/>
            </a:pPr>
            <a:r>
              <a:rPr lang="en-US" dirty="0" smtClean="0"/>
              <a:t>Higher – Could be received Protested/Delinquent Payments – </a:t>
            </a:r>
          </a:p>
          <a:p>
            <a:pPr marL="1600200" lvl="2" indent="-514350">
              <a:buAutoNum type="arabicParenR"/>
            </a:pPr>
            <a:r>
              <a:rPr lang="en-US" dirty="0" smtClean="0"/>
              <a:t>Recode to 1117 (Protested/Delinquent Taxes) in a JV – Excess Reserves</a:t>
            </a:r>
          </a:p>
          <a:p>
            <a:pPr marL="1600200" lvl="2" indent="-51435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 (Carries over to MAEFAIRS Budget)</a:t>
            </a:r>
          </a:p>
          <a:p>
            <a:pPr lvl="1" indent="0">
              <a:buNone/>
            </a:pPr>
            <a:endParaRPr lang="en-US" dirty="0"/>
          </a:p>
          <a:p>
            <a:pPr marL="1257300" lvl="1" indent="-514350">
              <a:buAutoNum type="arabicParenR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971800"/>
          </a:xfrm>
        </p:spPr>
        <p:txBody>
          <a:bodyPr/>
          <a:lstStyle/>
          <a:p>
            <a:r>
              <a:rPr lang="en-US" dirty="0" smtClean="0"/>
              <a:t>Quarterly Reports and Taxes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 SUCH AS </a:t>
            </a:r>
            <a:r>
              <a:rPr lang="en-US" sz="2000" dirty="0" err="1" smtClean="0"/>
              <a:t>Fica</a:t>
            </a:r>
            <a:r>
              <a:rPr lang="en-US" sz="2000" dirty="0" smtClean="0"/>
              <a:t>/Medicare, State, TRS, PERS, Annuities, etc.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77000" cy="2971800"/>
          </a:xfrm>
        </p:spPr>
        <p:txBody>
          <a:bodyPr/>
          <a:lstStyle/>
          <a:p>
            <a:r>
              <a:rPr lang="en-US" dirty="0" smtClean="0"/>
              <a:t>RECOMMEND COMPLETING BEFORE COUNTY DEADLINE so clears your Payroll Clearing Fund!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IF NOT – must Records what is to be paid in July as an Accrual in your TFS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JV in your accounting system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Salaries and Benefits Payable  Account 661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85569"/>
              </p:ext>
            </p:extLst>
          </p:nvPr>
        </p:nvGraphicFramePr>
        <p:xfrm>
          <a:off x="1143000" y="76200"/>
          <a:ext cx="6248400" cy="654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3" imgW="5829261" imgH="7543646" progId="Acrobat.Document.2015">
                  <p:embed/>
                </p:oleObj>
              </mc:Choice>
              <mc:Fallback>
                <p:oleObj name="Acrobat Document" r:id="rId3" imgW="5829261" imgH="754364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76200"/>
                        <a:ext cx="6248400" cy="654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0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4818" y="9144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TFS – REVENUES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891818" cy="508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WHAT TO DO: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Run a Revenue Report from your Accounting System and compare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Verify all Tax Revenues are coded correctly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Call County Treasurer to find out if there were protested tax payments received/shorted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Make a JV if needed for adjustments – Ask Auditor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b="0" dirty="0" smtClean="0"/>
              <a:t>Due From - Late tax payments (won’t hit county books till next year)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b="0" dirty="0" smtClean="0"/>
              <a:t>Extra received - Recode to 1117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b="0" dirty="0" smtClean="0"/>
              <a:t>May need to do a fund adjustment to next year Budget – let who does this know</a:t>
            </a:r>
          </a:p>
          <a:p>
            <a:pPr marL="342900" indent="-342900">
              <a:buFont typeface="Arial" charset="0"/>
              <a:buChar char="•"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577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38200" y="685801"/>
            <a:ext cx="7235825" cy="838200"/>
          </a:xfrm>
        </p:spPr>
        <p:txBody>
          <a:bodyPr/>
          <a:lstStyle/>
          <a:p>
            <a:pPr algn="ctr"/>
            <a:r>
              <a:rPr lang="en-US" sz="2800" dirty="0" smtClean="0"/>
              <a:t>TFS - REVENUES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1600200"/>
            <a:ext cx="7618413" cy="4343400"/>
          </a:xfrm>
        </p:spPr>
        <p:txBody>
          <a:bodyPr/>
          <a:lstStyle/>
          <a:p>
            <a:r>
              <a:rPr lang="en-US" dirty="0" smtClean="0"/>
              <a:t>INFLOWS AND OUTFLOWS: </a:t>
            </a:r>
          </a:p>
          <a:p>
            <a:r>
              <a:rPr lang="en-US" b="1" dirty="0"/>
              <a:t>	</a:t>
            </a:r>
            <a:r>
              <a:rPr lang="en-US" b="1" dirty="0" smtClean="0"/>
              <a:t>Revenues that are either owed to the district or need to be remitted to others as of June 30</a:t>
            </a:r>
            <a:r>
              <a:rPr lang="en-US" b="1" baseline="30000" dirty="0" smtClean="0"/>
              <a:t>th</a:t>
            </a:r>
            <a:r>
              <a:rPr lang="en-US" b="1" dirty="0" smtClean="0"/>
              <a:t>. </a:t>
            </a:r>
            <a:r>
              <a:rPr lang="en-US" dirty="0" smtClean="0"/>
              <a:t>	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Have not been received/or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sent at the county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pic>
        <p:nvPicPr>
          <p:cNvPr id="6146" name="Picture 2" descr="C:\Users\nanderson\AppData\Local\Microsoft\Windows\Temporary Internet Files\Content.IE5\SJ5MV1S8\dont_worr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226031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4800" y="685800"/>
            <a:ext cx="8226425" cy="915987"/>
          </a:xfrm>
        </p:spPr>
        <p:txBody>
          <a:bodyPr/>
          <a:lstStyle/>
          <a:p>
            <a:pPr algn="ctr"/>
            <a:r>
              <a:rPr lang="en-US" sz="2800" dirty="0" smtClean="0"/>
              <a:t>TFS - REVENUES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5800" y="1752600"/>
            <a:ext cx="7542213" cy="41148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EXAMPLES  OF INFLOW 			REVENUES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CODING - XXX (Fund)–180 (acct)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State Hot Lunch Match Payment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Drivers Education Payment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Grants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Tuition Receivables</a:t>
            </a:r>
          </a:p>
          <a:p>
            <a:pPr marL="1200150" lvl="1" indent="-457200">
              <a:buFont typeface="Arial" charset="0"/>
              <a:buChar char="•"/>
            </a:pP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pic>
        <p:nvPicPr>
          <p:cNvPr id="7170" name="Picture 2" descr="C:\Users\nanderson\AppData\Local\Microsoft\Windows\Temporary Internet Files\Content.IE5\TUYF8YHX\overly_happy_by_airedaledogz-d33zou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14400" y="609600"/>
            <a:ext cx="7388225" cy="1068387"/>
          </a:xfrm>
        </p:spPr>
        <p:txBody>
          <a:bodyPr/>
          <a:lstStyle/>
          <a:p>
            <a:pPr algn="ctr"/>
            <a:r>
              <a:rPr lang="en-US" dirty="0" smtClean="0"/>
              <a:t>TFS-REVENUES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5800" y="1752600"/>
            <a:ext cx="7620000" cy="4267200"/>
          </a:xfrm>
        </p:spPr>
        <p:txBody>
          <a:bodyPr/>
          <a:lstStyle/>
          <a:p>
            <a:r>
              <a:rPr lang="en-US" dirty="0" smtClean="0"/>
              <a:t>FEDERAL GRANTS AND TFS</a:t>
            </a:r>
          </a:p>
          <a:p>
            <a:r>
              <a:rPr lang="en-US" dirty="0"/>
              <a:t>	</a:t>
            </a:r>
            <a:r>
              <a:rPr lang="en-US" dirty="0" smtClean="0"/>
              <a:t>(Title I, Title II, IDEA and other </a:t>
            </a:r>
          </a:p>
          <a:p>
            <a:r>
              <a:rPr lang="en-US" dirty="0"/>
              <a:t> </a:t>
            </a:r>
            <a:r>
              <a:rPr lang="en-US" dirty="0" smtClean="0"/>
              <a:t>            Federal/State Grants)</a:t>
            </a:r>
          </a:p>
          <a:p>
            <a:pPr marL="514350" indent="-514350">
              <a:buAutoNum type="arabicParenR"/>
            </a:pPr>
            <a:r>
              <a:rPr lang="en-US" dirty="0" smtClean="0"/>
              <a:t>Total Revenues=Expenditures</a:t>
            </a:r>
          </a:p>
          <a:p>
            <a:pPr marL="12573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Even if Grant carries over to next Fiscal Year</a:t>
            </a:r>
          </a:p>
          <a:p>
            <a:pPr marL="1257300" lvl="1" indent="-514350"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New 14-15 IDEA Part B ends September</a:t>
            </a:r>
          </a:p>
          <a:p>
            <a:pPr marL="1600200" lvl="2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If receive from a Coop, check with them on how they are handling this…</a:t>
            </a:r>
          </a:p>
          <a:p>
            <a:pPr marL="1600200" lvl="2" indent="-514350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1600200" lvl="2" indent="-514350">
              <a:buAutoNum type="arabicParenR"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1257300" lvl="1" indent="-514350">
              <a:buAutoNum type="arabicParenR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2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762000"/>
            <a:ext cx="7848600" cy="992187"/>
          </a:xfrm>
        </p:spPr>
        <p:txBody>
          <a:bodyPr/>
          <a:lstStyle/>
          <a:p>
            <a:pPr algn="ctr"/>
            <a:r>
              <a:rPr lang="en-US" dirty="0" smtClean="0"/>
              <a:t>TFS - REVENUES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38200" y="1752600"/>
            <a:ext cx="7543800" cy="4267200"/>
          </a:xfrm>
        </p:spPr>
        <p:txBody>
          <a:bodyPr/>
          <a:lstStyle/>
          <a:p>
            <a:r>
              <a:rPr lang="en-US" dirty="0" smtClean="0"/>
              <a:t>GRANTS…..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*  If not all revenue received, enter amount as a “</a:t>
            </a:r>
            <a:r>
              <a:rPr lang="en-US" dirty="0" err="1" smtClean="0">
                <a:solidFill>
                  <a:schemeClr val="tx1"/>
                </a:solidFill>
              </a:rPr>
              <a:t>InFlow</a:t>
            </a:r>
            <a:r>
              <a:rPr lang="en-US" dirty="0" smtClean="0">
                <a:solidFill>
                  <a:schemeClr val="tx1"/>
                </a:solidFill>
              </a:rPr>
              <a:t>-Due From)” in System and TFS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*  If grant not 100% expended,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Enter amount as a “Outflow-Do To” in system and TFS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45222"/>
              </p:ext>
            </p:extLst>
          </p:nvPr>
        </p:nvGraphicFramePr>
        <p:xfrm>
          <a:off x="304800" y="457186"/>
          <a:ext cx="8458200" cy="617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86"/>
                <a:gridCol w="2145629"/>
                <a:gridCol w="81740"/>
                <a:gridCol w="1118791"/>
                <a:gridCol w="790135"/>
                <a:gridCol w="817383"/>
                <a:gridCol w="653903"/>
                <a:gridCol w="653903"/>
                <a:gridCol w="1731830"/>
              </a:tblGrid>
              <a:tr h="19361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17-18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GRANT / PROJECT RECAP WORKSHEET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OVERALL YEAR END CASH BALANCE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School: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Hellgate Elementary</a:t>
                      </a:r>
                      <a:endParaRPr lang="en-US" sz="5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28876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County Treasurer's Balance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687879.02</a:t>
                      </a:r>
                      <a:endParaRPr lang="en-US" sz="5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Todays Date: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8/20/18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472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Clerk's  fund 15 Balance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687879.02</a:t>
                      </a:r>
                      <a:endParaRPr lang="en-US" sz="5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BALANCES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Difference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AS OF :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June 30, 2018</a:t>
                      </a:r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574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Project Reporter Code                                 (enter here)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Title of Program                    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Clerk's Beg. Cash Balance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Total Receipts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EXPENSES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Clerk's Ending Cash Balance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DUE FROMS</a:t>
                      </a:r>
                      <a:endParaRPr lang="en-US" sz="500" b="1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  Notes RE reconcilement: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ctr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118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Title II Part A 17-18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65,532.00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65,532.00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Title I Academic </a:t>
                      </a:r>
                      <a:r>
                        <a:rPr lang="en-US" sz="500" u="none" strike="noStrike" dirty="0" err="1">
                          <a:effectLst/>
                        </a:rPr>
                        <a:t>Achievmt</a:t>
                      </a:r>
                      <a:r>
                        <a:rPr lang="en-US" sz="500" u="none" strike="noStrike" dirty="0">
                          <a:effectLst/>
                        </a:rPr>
                        <a:t> Award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11,794.00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11,794.00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129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FUTP60 6-8  16-17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262.14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262.14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133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FUTP60 17-18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1,330.00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1,330.00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200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Hellgate Hawks Kids Fund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4,700.90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3,754.37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3,342.79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5,112.48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361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OLWEUS-Bully Prevention Program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526.89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1,642.85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-1,115.96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472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PTA Donations-Reimbursements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3,212.74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4,967.79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-1,755.05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** Due From PTA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Town Pump Grant K-2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923.11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923.11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Msla Bone&amp;Joint-Mt of Champs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2,733.24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2,500.00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2,306.49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2,926.75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361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Medicaid-Misc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337,915.82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430,846.76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110,826.00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657,936.58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ASC 1st Grd Science Coach Award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305.01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305.01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251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Missoula Electric Coop (MEC) 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1,722.85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1,500.00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1,885.16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1,337.69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252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Wells Fargo Found.Ed.Program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892.40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892.40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269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Missoula Writing Collab-MS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374.27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374.27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271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OneClass at a Time-Kpax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170.49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250.00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251.98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168.51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361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351/353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Medicaid - CSCT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45,528.96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494,348.67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528,344.38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11,533.25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366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State Gifted/Talented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5,209.00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1,500.00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3,709.00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415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Education In the Arts-Airport Pgm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5,140.29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5,140.29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361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420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Title I Migrant Summer Program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12,370.93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-12,370.93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** Due From 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361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431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Title III-MCPS Consortium 17-18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-4,841.32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4,841.32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3,029.00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-3,029.00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** Due From 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462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Wellness Council Fund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221.48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221.48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465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HUSSAC Mini Grant-FS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490.95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490.95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Rotary Club Student Award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104.50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104.50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All Star Education-3rd Grade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66.82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66.82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572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Target MS Ed Award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942.45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942.45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573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Target 3-5 Ed Award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56.05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56.05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574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Target K-2 Ed Award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748.55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748.55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598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Exxon/Deno's Math/Science Grant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500.00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500.00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599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ExxonMobil Ed. Alliance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107.33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107.33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Title I Part A 16-17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-12,370.93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12,370.93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618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Title I Part A 17-18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312,600.00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312,600.00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IDEA Part B 17-18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274,323.00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274,323.00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ends 9/30/18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721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Walmart Foundation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694.85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94.00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600.85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728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IDEA Part B Preschool 17-18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11,412.00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11,412.00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890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Misc Local Donations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361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402,396.95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1,621,344.94</a:t>
                      </a:r>
                      <a:endParaRPr lang="en-US" sz="5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1,335,862.87</a:t>
                      </a:r>
                      <a:endParaRPr lang="en-US" sz="5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687,879.02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0.00</a:t>
                      </a:r>
                      <a:endParaRPr lang="en-US" sz="5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0301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  <a:tr h="19361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Clerk Balance</a:t>
                      </a:r>
                      <a:endParaRPr lang="en-US" sz="500" b="1" i="0" u="none" strike="noStrike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687,879.02</a:t>
                      </a:r>
                      <a:endParaRPr lang="en-US" sz="500" b="1" i="0" u="none" strike="noStrike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244062"/>
                        </a:solidFill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Calibri"/>
                      </a:endParaRPr>
                    </a:p>
                  </a:txBody>
                  <a:tcPr marL="2661" marR="2661" marT="26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53280"/>
              </p:ext>
            </p:extLst>
          </p:nvPr>
        </p:nvGraphicFramePr>
        <p:xfrm>
          <a:off x="1905000" y="228600"/>
          <a:ext cx="5638799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28600"/>
                        <a:ext cx="5638799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058367"/>
              </p:ext>
            </p:extLst>
          </p:nvPr>
        </p:nvGraphicFramePr>
        <p:xfrm>
          <a:off x="914400" y="228600"/>
          <a:ext cx="6781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28600"/>
                        <a:ext cx="6781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54" y="200198"/>
            <a:ext cx="7772400" cy="7904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TAXES RECEIVABLES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162800" cy="4062651"/>
          </a:xfrm>
        </p:spPr>
        <p:txBody>
          <a:bodyPr>
            <a:normAutofit/>
          </a:bodyPr>
          <a:lstStyle/>
          <a:p>
            <a:r>
              <a:rPr lang="en-US" dirty="0" smtClean="0"/>
              <a:t>*Taxes Receivables are Taxes still to be collected by the County as of </a:t>
            </a:r>
            <a:r>
              <a:rPr lang="en-US" dirty="0" smtClean="0"/>
              <a:t>June 30th </a:t>
            </a:r>
            <a:r>
              <a:rPr lang="en-US" dirty="0" smtClean="0"/>
              <a:t>– </a:t>
            </a:r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County will provide amounts 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Balance Sheet Accounts 120-150.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           Offset is 680 – deferred outflow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Enter in JV – Reverse JV Entries in July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327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5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90600" y="685800"/>
            <a:ext cx="7235825" cy="839787"/>
          </a:xfrm>
        </p:spPr>
        <p:txBody>
          <a:bodyPr/>
          <a:lstStyle/>
          <a:p>
            <a:pPr algn="ctr"/>
            <a:r>
              <a:rPr lang="en-US" dirty="0" smtClean="0"/>
              <a:t>TFS - REVENUES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0" y="1905000"/>
            <a:ext cx="6553200" cy="3886200"/>
          </a:xfrm>
        </p:spPr>
        <p:txBody>
          <a:bodyPr/>
          <a:lstStyle/>
          <a:p>
            <a:r>
              <a:rPr lang="en-US" dirty="0" smtClean="0"/>
              <a:t>See OPI Accounting Manual </a:t>
            </a:r>
          </a:p>
          <a:p>
            <a:r>
              <a:rPr lang="en-US" dirty="0" smtClean="0"/>
              <a:t>Section 5-200.0 For more information and accounting codes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pic>
        <p:nvPicPr>
          <p:cNvPr id="5123" name="Picture 3" descr="C:\Users\nanderson\AppData\Local\Microsoft\Windows\Temporary Internet Files\Content.IE5\XJSK3E3T\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03265"/>
            <a:ext cx="42386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8AAC3FD-5B62-4F56-AEE4-0466CD4F28A9}" type="datetime1">
              <a:rPr lang="en-US" altLang="en-US"/>
              <a:pPr/>
              <a:t>6/5/2019</a:t>
            </a:fld>
            <a:endParaRPr lang="en-US" altLang="en-US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543800" cy="685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TFS - EXPENDITURES</a:t>
            </a:r>
            <a:endParaRPr lang="en-US" altLang="en-US" b="1" dirty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4648200"/>
          </a:xfrm>
          <a:noFill/>
          <a:ln/>
        </p:spPr>
        <p:txBody>
          <a:bodyPr/>
          <a:lstStyle/>
          <a:p>
            <a:pPr lvl="1"/>
            <a:endParaRPr lang="en-US" altLang="en-US" dirty="0"/>
          </a:p>
          <a:p>
            <a:pPr marL="355600" algn="ctr">
              <a:buFont typeface="Comic Sans MS"/>
              <a:buChar char="•"/>
              <a:tabLst>
                <a:tab pos="356235" algn="l"/>
                <a:tab pos="1130300" algn="l"/>
              </a:tabLst>
            </a:pPr>
            <a:r>
              <a:rPr lang="en-US" sz="3200" b="1" dirty="0">
                <a:latin typeface="Comic Sans MS"/>
                <a:cs typeface="Comic Sans MS"/>
              </a:rPr>
              <a:t>Outst</a:t>
            </a:r>
            <a:r>
              <a:rPr lang="en-US" sz="3200" b="1" spc="-10" dirty="0">
                <a:latin typeface="Comic Sans MS"/>
                <a:cs typeface="Comic Sans MS"/>
              </a:rPr>
              <a:t>a</a:t>
            </a:r>
            <a:r>
              <a:rPr lang="en-US" sz="3200" b="1" dirty="0">
                <a:latin typeface="Comic Sans MS"/>
                <a:cs typeface="Comic Sans MS"/>
              </a:rPr>
              <a:t>nding</a:t>
            </a:r>
            <a:r>
              <a:rPr lang="en-US" sz="3200" b="1" spc="-45" dirty="0">
                <a:latin typeface="Comic Sans MS"/>
                <a:cs typeface="Comic Sans MS"/>
              </a:rPr>
              <a:t> </a:t>
            </a:r>
            <a:r>
              <a:rPr lang="en-US" sz="3200" b="1" spc="-5" dirty="0">
                <a:latin typeface="Comic Sans MS"/>
                <a:cs typeface="Comic Sans MS"/>
              </a:rPr>
              <a:t>P</a:t>
            </a:r>
            <a:r>
              <a:rPr lang="en-US" sz="3200" b="1" dirty="0">
                <a:latin typeface="Comic Sans MS"/>
                <a:cs typeface="Comic Sans MS"/>
              </a:rPr>
              <a:t>u</a:t>
            </a:r>
            <a:r>
              <a:rPr lang="en-US" sz="3200" b="1" spc="-5" dirty="0">
                <a:latin typeface="Comic Sans MS"/>
                <a:cs typeface="Comic Sans MS"/>
              </a:rPr>
              <a:t>rch</a:t>
            </a:r>
            <a:r>
              <a:rPr lang="en-US" sz="3200" b="1" spc="-10" dirty="0">
                <a:latin typeface="Comic Sans MS"/>
                <a:cs typeface="Comic Sans MS"/>
              </a:rPr>
              <a:t>a</a:t>
            </a:r>
            <a:r>
              <a:rPr lang="en-US" sz="3200" b="1" dirty="0">
                <a:latin typeface="Comic Sans MS"/>
                <a:cs typeface="Comic Sans MS"/>
              </a:rPr>
              <a:t>se</a:t>
            </a:r>
            <a:r>
              <a:rPr lang="en-US" sz="3200" b="1" spc="-5" dirty="0">
                <a:latin typeface="Comic Sans MS"/>
                <a:cs typeface="Comic Sans MS"/>
              </a:rPr>
              <a:t> </a:t>
            </a:r>
            <a:r>
              <a:rPr lang="en-US" sz="3200" b="1" dirty="0">
                <a:latin typeface="Comic Sans MS"/>
                <a:cs typeface="Comic Sans MS"/>
              </a:rPr>
              <a:t>O</a:t>
            </a:r>
            <a:r>
              <a:rPr lang="en-US" sz="3200" b="1" spc="-5" dirty="0">
                <a:latin typeface="Comic Sans MS"/>
                <a:cs typeface="Comic Sans MS"/>
              </a:rPr>
              <a:t>r</a:t>
            </a:r>
            <a:r>
              <a:rPr lang="en-US" sz="3200" b="1" dirty="0">
                <a:latin typeface="Comic Sans MS"/>
                <a:cs typeface="Comic Sans MS"/>
              </a:rPr>
              <a:t>d</a:t>
            </a:r>
            <a:r>
              <a:rPr lang="en-US" sz="3200" b="1" spc="-5" dirty="0">
                <a:latin typeface="Comic Sans MS"/>
                <a:cs typeface="Comic Sans MS"/>
              </a:rPr>
              <a:t>er</a:t>
            </a:r>
            <a:r>
              <a:rPr lang="en-US" sz="3200" b="1" dirty="0">
                <a:latin typeface="Comic Sans MS"/>
                <a:cs typeface="Comic Sans MS"/>
              </a:rPr>
              <a:t>s/</a:t>
            </a:r>
            <a:endParaRPr lang="en-US" sz="3200" dirty="0">
              <a:latin typeface="Comic Sans MS"/>
              <a:cs typeface="Comic Sans MS"/>
            </a:endParaRPr>
          </a:p>
          <a:p>
            <a:pPr marL="3173095" indent="-3160395" algn="ctr">
              <a:spcBef>
                <a:spcPts val="765"/>
              </a:spcBef>
              <a:buFont typeface="Comic Sans MS"/>
              <a:buChar char="•"/>
              <a:tabLst>
                <a:tab pos="3173730" algn="l"/>
              </a:tabLst>
            </a:pPr>
            <a:r>
              <a:rPr lang="en-US" sz="3200" b="1" dirty="0">
                <a:latin typeface="Comic Sans MS"/>
                <a:cs typeface="Comic Sans MS"/>
              </a:rPr>
              <a:t>En</a:t>
            </a:r>
            <a:r>
              <a:rPr lang="en-US" sz="3200" b="1" spc="-5" dirty="0">
                <a:latin typeface="Comic Sans MS"/>
                <a:cs typeface="Comic Sans MS"/>
              </a:rPr>
              <a:t>c</a:t>
            </a:r>
            <a:r>
              <a:rPr lang="en-US" sz="3200" b="1" dirty="0">
                <a:latin typeface="Comic Sans MS"/>
                <a:cs typeface="Comic Sans MS"/>
              </a:rPr>
              <a:t>u</a:t>
            </a:r>
            <a:r>
              <a:rPr lang="en-US" sz="3200" b="1" spc="-10" dirty="0">
                <a:latin typeface="Comic Sans MS"/>
                <a:cs typeface="Comic Sans MS"/>
              </a:rPr>
              <a:t>m</a:t>
            </a:r>
            <a:r>
              <a:rPr lang="en-US" sz="3200" b="1" spc="-5" dirty="0">
                <a:latin typeface="Comic Sans MS"/>
                <a:cs typeface="Comic Sans MS"/>
              </a:rPr>
              <a:t>br</a:t>
            </a:r>
            <a:r>
              <a:rPr lang="en-US" sz="3200" b="1" spc="-10" dirty="0">
                <a:latin typeface="Comic Sans MS"/>
                <a:cs typeface="Comic Sans MS"/>
              </a:rPr>
              <a:t>a</a:t>
            </a:r>
            <a:r>
              <a:rPr lang="en-US" sz="3200" b="1" dirty="0">
                <a:latin typeface="Comic Sans MS"/>
                <a:cs typeface="Comic Sans MS"/>
              </a:rPr>
              <a:t>n</a:t>
            </a:r>
            <a:r>
              <a:rPr lang="en-US" sz="3200" b="1" spc="-5" dirty="0">
                <a:latin typeface="Comic Sans MS"/>
                <a:cs typeface="Comic Sans MS"/>
              </a:rPr>
              <a:t>ce</a:t>
            </a:r>
            <a:r>
              <a:rPr lang="en-US" sz="3200" b="1" dirty="0">
                <a:latin typeface="Comic Sans MS"/>
                <a:cs typeface="Comic Sans MS"/>
              </a:rPr>
              <a:t>s*</a:t>
            </a:r>
            <a:endParaRPr lang="en-US" sz="3200" dirty="0">
              <a:latin typeface="Comic Sans MS"/>
              <a:cs typeface="Comic Sans MS"/>
            </a:endParaRPr>
          </a:p>
          <a:p>
            <a:pPr marL="355600">
              <a:buFont typeface="Comic Sans MS"/>
              <a:buChar char="•"/>
              <a:tabLst>
                <a:tab pos="356235" algn="l"/>
                <a:tab pos="908050" algn="l"/>
              </a:tabLst>
            </a:pPr>
            <a:r>
              <a:rPr lang="en-US" sz="3200" dirty="0" smtClean="0">
                <a:latin typeface="Comic Sans MS"/>
                <a:cs typeface="Comic Sans MS"/>
              </a:rPr>
              <a:t>a</a:t>
            </a:r>
            <a:r>
              <a:rPr lang="en-US" sz="3200" dirty="0">
                <a:latin typeface="Comic Sans MS"/>
                <a:cs typeface="Comic Sans MS"/>
              </a:rPr>
              <a:t>.	Pu</a:t>
            </a:r>
            <a:r>
              <a:rPr lang="en-US" sz="3200" spc="-5" dirty="0">
                <a:latin typeface="Comic Sans MS"/>
                <a:cs typeface="Comic Sans MS"/>
              </a:rPr>
              <a:t>rch</a:t>
            </a:r>
            <a:r>
              <a:rPr lang="en-US" sz="3200" spc="5" dirty="0">
                <a:latin typeface="Comic Sans MS"/>
                <a:cs typeface="Comic Sans MS"/>
              </a:rPr>
              <a:t>a</a:t>
            </a:r>
            <a:r>
              <a:rPr lang="en-US" sz="3200" dirty="0">
                <a:latin typeface="Comic Sans MS"/>
                <a:cs typeface="Comic Sans MS"/>
              </a:rPr>
              <a:t>se</a:t>
            </a:r>
            <a:r>
              <a:rPr lang="en-US" sz="3200" spc="-15" dirty="0">
                <a:latin typeface="Comic Sans MS"/>
                <a:cs typeface="Comic Sans MS"/>
              </a:rPr>
              <a:t> </a:t>
            </a:r>
            <a:r>
              <a:rPr lang="en-US" sz="3200" spc="-5" dirty="0">
                <a:latin typeface="Comic Sans MS"/>
                <a:cs typeface="Comic Sans MS"/>
              </a:rPr>
              <a:t>Or</a:t>
            </a:r>
            <a:r>
              <a:rPr lang="en-US" sz="3200" dirty="0">
                <a:latin typeface="Comic Sans MS"/>
                <a:cs typeface="Comic Sans MS"/>
              </a:rPr>
              <a:t>d</a:t>
            </a:r>
            <a:r>
              <a:rPr lang="en-US" sz="3200" spc="-5" dirty="0">
                <a:latin typeface="Comic Sans MS"/>
                <a:cs typeface="Comic Sans MS"/>
              </a:rPr>
              <a:t>er</a:t>
            </a:r>
            <a:r>
              <a:rPr lang="en-US" sz="3200" dirty="0">
                <a:latin typeface="Comic Sans MS"/>
                <a:cs typeface="Comic Sans MS"/>
              </a:rPr>
              <a:t>s</a:t>
            </a:r>
            <a:r>
              <a:rPr lang="en-US" sz="3200" spc="-10" dirty="0">
                <a:latin typeface="Comic Sans MS"/>
                <a:cs typeface="Comic Sans MS"/>
              </a:rPr>
              <a:t> To</a:t>
            </a:r>
            <a:r>
              <a:rPr lang="en-US" sz="3200" dirty="0">
                <a:latin typeface="Comic Sans MS"/>
                <a:cs typeface="Comic Sans MS"/>
              </a:rPr>
              <a:t>tal</a:t>
            </a:r>
            <a:r>
              <a:rPr lang="en-US" sz="3200" spc="10" dirty="0">
                <a:latin typeface="Comic Sans MS"/>
                <a:cs typeface="Comic Sans MS"/>
              </a:rPr>
              <a:t> </a:t>
            </a:r>
            <a:r>
              <a:rPr lang="en-US" sz="3200" spc="-5" dirty="0">
                <a:latin typeface="Comic Sans MS"/>
                <a:cs typeface="Comic Sans MS"/>
              </a:rPr>
              <a:t>b</a:t>
            </a:r>
            <a:r>
              <a:rPr lang="en-US" sz="3200" dirty="0">
                <a:latin typeface="Comic Sans MS"/>
                <a:cs typeface="Comic Sans MS"/>
              </a:rPr>
              <a:t>y</a:t>
            </a:r>
            <a:r>
              <a:rPr lang="en-US" sz="3200" spc="5" dirty="0"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Fund</a:t>
            </a:r>
          </a:p>
          <a:p>
            <a:pPr marL="355600" marR="5080">
              <a:spcBef>
                <a:spcPts val="765"/>
              </a:spcBef>
              <a:buFont typeface="Comic Sans MS"/>
              <a:buChar char="•"/>
              <a:tabLst>
                <a:tab pos="356235" algn="l"/>
                <a:tab pos="941069" algn="l"/>
              </a:tabLst>
            </a:pPr>
            <a:r>
              <a:rPr lang="en-US" sz="3200" spc="-5" dirty="0">
                <a:latin typeface="Comic Sans MS"/>
                <a:cs typeface="Comic Sans MS"/>
              </a:rPr>
              <a:t>b</a:t>
            </a:r>
            <a:r>
              <a:rPr lang="en-US" sz="3200" dirty="0">
                <a:latin typeface="Comic Sans MS"/>
                <a:cs typeface="Comic Sans MS"/>
              </a:rPr>
              <a:t>.	Outstanding</a:t>
            </a:r>
            <a:r>
              <a:rPr lang="en-US" sz="3200" spc="-20" dirty="0"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PO’s</a:t>
            </a:r>
            <a:r>
              <a:rPr lang="en-US" sz="3200" spc="-5" dirty="0">
                <a:latin typeface="Comic Sans MS"/>
                <a:cs typeface="Comic Sans MS"/>
              </a:rPr>
              <a:t>=</a:t>
            </a:r>
            <a:r>
              <a:rPr lang="en-US" sz="3200" dirty="0">
                <a:latin typeface="Comic Sans MS"/>
                <a:cs typeface="Comic Sans MS"/>
              </a:rPr>
              <a:t>En</a:t>
            </a:r>
            <a:r>
              <a:rPr lang="en-US" sz="3200" spc="-5" dirty="0">
                <a:latin typeface="Comic Sans MS"/>
                <a:cs typeface="Comic Sans MS"/>
              </a:rPr>
              <a:t>c</a:t>
            </a:r>
            <a:r>
              <a:rPr lang="en-US" sz="3200" dirty="0">
                <a:latin typeface="Comic Sans MS"/>
                <a:cs typeface="Comic Sans MS"/>
              </a:rPr>
              <a:t>u</a:t>
            </a:r>
            <a:r>
              <a:rPr lang="en-US" sz="3200" spc="-10" dirty="0">
                <a:latin typeface="Comic Sans MS"/>
                <a:cs typeface="Comic Sans MS"/>
              </a:rPr>
              <a:t>m</a:t>
            </a:r>
            <a:r>
              <a:rPr lang="en-US" sz="3200" spc="-5" dirty="0">
                <a:latin typeface="Comic Sans MS"/>
                <a:cs typeface="Comic Sans MS"/>
              </a:rPr>
              <a:t>br</a:t>
            </a:r>
            <a:r>
              <a:rPr lang="en-US" sz="3200" dirty="0">
                <a:latin typeface="Comic Sans MS"/>
                <a:cs typeface="Comic Sans MS"/>
              </a:rPr>
              <a:t>an</a:t>
            </a:r>
            <a:r>
              <a:rPr lang="en-US" sz="3200" spc="-5" dirty="0">
                <a:latin typeface="Comic Sans MS"/>
                <a:cs typeface="Comic Sans MS"/>
              </a:rPr>
              <a:t>ce</a:t>
            </a:r>
            <a:r>
              <a:rPr lang="en-US" sz="3200" dirty="0">
                <a:latin typeface="Comic Sans MS"/>
                <a:cs typeface="Comic Sans MS"/>
              </a:rPr>
              <a:t>s (</a:t>
            </a:r>
            <a:r>
              <a:rPr lang="en-US" sz="3200" spc="-10" dirty="0">
                <a:latin typeface="Comic Sans MS"/>
                <a:cs typeface="Comic Sans MS"/>
              </a:rPr>
              <a:t>T</a:t>
            </a:r>
            <a:r>
              <a:rPr lang="en-US" sz="3200" spc="-5" dirty="0">
                <a:latin typeface="Comic Sans MS"/>
                <a:cs typeface="Comic Sans MS"/>
              </a:rPr>
              <a:t>r</a:t>
            </a:r>
            <a:r>
              <a:rPr lang="en-US" sz="3200" dirty="0">
                <a:latin typeface="Comic Sans MS"/>
                <a:cs typeface="Comic Sans MS"/>
              </a:rPr>
              <a:t>ial</a:t>
            </a:r>
            <a:r>
              <a:rPr lang="en-US" sz="3200" spc="-10" dirty="0">
                <a:latin typeface="Comic Sans MS"/>
                <a:cs typeface="Comic Sans MS"/>
              </a:rPr>
              <a:t> </a:t>
            </a:r>
            <a:r>
              <a:rPr lang="en-US" sz="3200" spc="-5" dirty="0">
                <a:latin typeface="Comic Sans MS"/>
                <a:cs typeface="Comic Sans MS"/>
              </a:rPr>
              <a:t>B</a:t>
            </a:r>
            <a:r>
              <a:rPr lang="en-US" sz="3200" dirty="0">
                <a:latin typeface="Comic Sans MS"/>
                <a:cs typeface="Comic Sans MS"/>
              </a:rPr>
              <a:t>a</a:t>
            </a:r>
            <a:r>
              <a:rPr lang="en-US" sz="3200" spc="-5" dirty="0">
                <a:latin typeface="Comic Sans MS"/>
                <a:cs typeface="Comic Sans MS"/>
              </a:rPr>
              <a:t>l</a:t>
            </a:r>
            <a:r>
              <a:rPr lang="en-US" sz="3200" dirty="0">
                <a:latin typeface="Comic Sans MS"/>
                <a:cs typeface="Comic Sans MS"/>
              </a:rPr>
              <a:t>an</a:t>
            </a:r>
            <a:r>
              <a:rPr lang="en-US" sz="3200" spc="-5" dirty="0">
                <a:latin typeface="Comic Sans MS"/>
                <a:cs typeface="Comic Sans MS"/>
              </a:rPr>
              <a:t>c</a:t>
            </a:r>
            <a:r>
              <a:rPr lang="en-US" sz="3200" dirty="0">
                <a:latin typeface="Comic Sans MS"/>
                <a:cs typeface="Comic Sans MS"/>
              </a:rPr>
              <a:t>e</a:t>
            </a:r>
            <a:r>
              <a:rPr lang="en-US" sz="3200" spc="-15" dirty="0">
                <a:latin typeface="Comic Sans MS"/>
                <a:cs typeface="Comic Sans MS"/>
              </a:rPr>
              <a:t> </a:t>
            </a:r>
            <a:r>
              <a:rPr lang="en-US" sz="3200" spc="-5" dirty="0">
                <a:latin typeface="Comic Sans MS"/>
                <a:cs typeface="Comic Sans MS"/>
              </a:rPr>
              <a:t>Acc</a:t>
            </a:r>
            <a:r>
              <a:rPr lang="en-US" sz="3200" spc="-10" dirty="0">
                <a:latin typeface="Comic Sans MS"/>
                <a:cs typeface="Comic Sans MS"/>
              </a:rPr>
              <a:t>o</a:t>
            </a:r>
            <a:r>
              <a:rPr lang="en-US" sz="3200" dirty="0">
                <a:latin typeface="Comic Sans MS"/>
                <a:cs typeface="Comic Sans MS"/>
              </a:rPr>
              <a:t>unts</a:t>
            </a:r>
            <a:r>
              <a:rPr lang="en-US" sz="3200" spc="10" dirty="0">
                <a:latin typeface="Comic Sans MS"/>
                <a:cs typeface="Comic Sans MS"/>
              </a:rPr>
              <a:t> </a:t>
            </a:r>
            <a:r>
              <a:rPr lang="en-US" sz="3200" spc="-5" dirty="0">
                <a:latin typeface="Comic Sans MS"/>
                <a:cs typeface="Comic Sans MS"/>
              </a:rPr>
              <a:t>80</a:t>
            </a:r>
            <a:r>
              <a:rPr lang="en-US" sz="3200" dirty="0">
                <a:latin typeface="Comic Sans MS"/>
                <a:cs typeface="Comic Sans MS"/>
              </a:rPr>
              <a:t>3</a:t>
            </a:r>
            <a:r>
              <a:rPr lang="en-US" sz="3200" spc="-25" dirty="0">
                <a:latin typeface="Comic Sans MS"/>
                <a:cs typeface="Comic Sans MS"/>
              </a:rPr>
              <a:t> </a:t>
            </a:r>
            <a:r>
              <a:rPr lang="en-US" sz="3200" spc="5" dirty="0">
                <a:latin typeface="Comic Sans MS"/>
                <a:cs typeface="Comic Sans MS"/>
              </a:rPr>
              <a:t>an</a:t>
            </a:r>
            <a:r>
              <a:rPr lang="en-US" sz="3200" dirty="0">
                <a:latin typeface="Comic Sans MS"/>
                <a:cs typeface="Comic Sans MS"/>
              </a:rPr>
              <a:t>d</a:t>
            </a:r>
            <a:r>
              <a:rPr lang="en-US" sz="3200" spc="-15" dirty="0">
                <a:latin typeface="Comic Sans MS"/>
                <a:cs typeface="Comic Sans MS"/>
              </a:rPr>
              <a:t> </a:t>
            </a:r>
            <a:r>
              <a:rPr lang="en-US" sz="3200" spc="-5" dirty="0">
                <a:latin typeface="Comic Sans MS"/>
                <a:cs typeface="Comic Sans MS"/>
              </a:rPr>
              <a:t>953</a:t>
            </a:r>
            <a:r>
              <a:rPr lang="en-US" sz="3200" dirty="0">
                <a:latin typeface="Comic Sans MS"/>
                <a:cs typeface="Comic Sans MS"/>
              </a:rPr>
              <a:t>)</a:t>
            </a:r>
          </a:p>
          <a:p>
            <a:pPr marL="355600">
              <a:spcBef>
                <a:spcPts val="765"/>
              </a:spcBef>
              <a:buFont typeface="Comic Sans MS"/>
              <a:buChar char="•"/>
              <a:tabLst>
                <a:tab pos="356235" algn="l"/>
                <a:tab pos="909955" algn="l"/>
              </a:tabLst>
            </a:pPr>
            <a:r>
              <a:rPr lang="en-US" sz="3200" spc="-5" dirty="0">
                <a:latin typeface="Comic Sans MS"/>
                <a:cs typeface="Comic Sans MS"/>
              </a:rPr>
              <a:t>c</a:t>
            </a:r>
            <a:r>
              <a:rPr lang="en-US" sz="3200" dirty="0">
                <a:latin typeface="Comic Sans MS"/>
                <a:cs typeface="Comic Sans MS"/>
              </a:rPr>
              <a:t>.	R</a:t>
            </a:r>
            <a:r>
              <a:rPr lang="en-US" sz="3200" spc="-5" dirty="0">
                <a:latin typeface="Comic Sans MS"/>
                <a:cs typeface="Comic Sans MS"/>
              </a:rPr>
              <a:t>e</a:t>
            </a:r>
            <a:r>
              <a:rPr lang="en-US" sz="3200" dirty="0">
                <a:latin typeface="Comic Sans MS"/>
                <a:cs typeface="Comic Sans MS"/>
              </a:rPr>
              <a:t>tain</a:t>
            </a:r>
            <a:r>
              <a:rPr lang="en-US" sz="3200" spc="-20" dirty="0"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List</a:t>
            </a:r>
            <a:r>
              <a:rPr lang="en-US" sz="3200" spc="15" dirty="0"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f</a:t>
            </a:r>
            <a:r>
              <a:rPr lang="en-US" sz="3200" spc="-10" dirty="0">
                <a:latin typeface="Comic Sans MS"/>
                <a:cs typeface="Comic Sans MS"/>
              </a:rPr>
              <a:t>o</a:t>
            </a:r>
            <a:r>
              <a:rPr lang="en-US" sz="3200" dirty="0">
                <a:latin typeface="Comic Sans MS"/>
                <a:cs typeface="Comic Sans MS"/>
              </a:rPr>
              <a:t>r</a:t>
            </a:r>
            <a:r>
              <a:rPr lang="en-US" sz="3200" spc="-5" dirty="0">
                <a:latin typeface="Comic Sans MS"/>
                <a:cs typeface="Comic Sans MS"/>
              </a:rPr>
              <a:t> A</a:t>
            </a:r>
            <a:r>
              <a:rPr lang="en-US" sz="3200" dirty="0">
                <a:latin typeface="Comic Sans MS"/>
                <a:cs typeface="Comic Sans MS"/>
              </a:rPr>
              <a:t>udit</a:t>
            </a:r>
            <a:r>
              <a:rPr lang="en-US" sz="3200" spc="-10" dirty="0">
                <a:latin typeface="Comic Sans MS"/>
                <a:cs typeface="Comic Sans MS"/>
              </a:rPr>
              <a:t>o</a:t>
            </a:r>
            <a:r>
              <a:rPr lang="en-US" sz="3200" spc="-5" dirty="0">
                <a:latin typeface="Comic Sans MS"/>
                <a:cs typeface="Comic Sans MS"/>
              </a:rPr>
              <a:t>r</a:t>
            </a:r>
            <a:r>
              <a:rPr lang="en-US" sz="3200" dirty="0">
                <a:latin typeface="Comic Sans MS"/>
                <a:cs typeface="Comic Sans MS"/>
              </a:rPr>
              <a:t>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5444399-2E80-406A-8F5E-FF47A0528BD3}" type="datetime1">
              <a:rPr lang="en-US" altLang="en-US"/>
              <a:pPr/>
              <a:t>6/5/2019</a:t>
            </a:fld>
            <a:endParaRPr lang="en-US" altLang="en-US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609600"/>
            <a:ext cx="8229600" cy="992187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sz="2800" dirty="0" smtClean="0"/>
              <a:t>TFS- EXPENDITURES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19200" y="1600200"/>
            <a:ext cx="7162800" cy="42672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Close Prior Year Purchase Orders – Goes to 1900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1200150" lvl="1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Will close to 9999 revenue in BM</a:t>
            </a:r>
          </a:p>
          <a:p>
            <a:pPr marL="1543050" lvl="2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JV and move to 1900 OR SPEND! </a:t>
            </a:r>
          </a:p>
          <a:p>
            <a:pPr marL="1543050" lvl="2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Watch amount for GF – carries over to next fiscal year as a budgeted revenue source</a:t>
            </a:r>
          </a:p>
          <a:p>
            <a:pPr marL="1543050" lvl="2" indent="-457200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1543050" lvl="2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6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TFS -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007225" cy="4495800"/>
          </a:xfrm>
        </p:spPr>
        <p:txBody>
          <a:bodyPr/>
          <a:lstStyle/>
          <a:p>
            <a:r>
              <a:rPr lang="en-US" dirty="0" smtClean="0"/>
              <a:t>CREDIT CARD PAYABLES – Credit Card charges incurred before July 1</a:t>
            </a:r>
            <a:r>
              <a:rPr lang="en-US" baseline="30000" dirty="0" smtClean="0"/>
              <a:t>st</a:t>
            </a:r>
            <a:r>
              <a:rPr lang="en-US" dirty="0" smtClean="0"/>
              <a:t> but not paid on credit card bill by June 30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Make a list of outstanding credit card charges by fund/accounting code.  Keep and enter in your system as a Accounts Payable entry. 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3FC1CBA-CB60-4D75-8E18-3E776D0D4CD3}" type="datetime1">
              <a:rPr lang="en-US" altLang="en-US" smtClean="0"/>
              <a:pPr/>
              <a:t>6/5/2019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313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3FC1CBA-CB60-4D75-8E18-3E776D0D4CD3}" type="datetime1">
              <a:rPr lang="en-US" altLang="en-US" smtClean="0"/>
              <a:pPr/>
              <a:t>6/5/2019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44413"/>
              </p:ext>
            </p:extLst>
          </p:nvPr>
        </p:nvGraphicFramePr>
        <p:xfrm>
          <a:off x="609600" y="76200"/>
          <a:ext cx="7961557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Acrobat Document" r:id="rId3" imgW="5829261" imgH="7543646" progId="Acrobat.Document.2015">
                  <p:embed/>
                </p:oleObj>
              </mc:Choice>
              <mc:Fallback>
                <p:oleObj name="Acrobat Document" r:id="rId3" imgW="5829261" imgH="754364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76200"/>
                        <a:ext cx="7961557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30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48ED154-039F-4AC3-A746-A199D1E916E6}" type="datetime1">
              <a:rPr lang="en-US" altLang="en-US"/>
              <a:pPr/>
              <a:t>6/5/2019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467600" cy="685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TFS - EXPENDITURES</a:t>
            </a:r>
            <a:endParaRPr lang="en-US" alt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953000"/>
          </a:xfrm>
          <a:noFill/>
          <a:ln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b="1" dirty="0" smtClean="0"/>
              <a:t>RECORD YOUR OUTFLOWS (Payables)</a:t>
            </a:r>
            <a:r>
              <a:rPr lang="en-US" altLang="en-US" dirty="0" smtClean="0"/>
              <a:t>: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*Revenues Owed to other agencies/districts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Record as a Outflow – Due From </a:t>
            </a:r>
          </a:p>
          <a:p>
            <a:pPr lvl="1" algn="r">
              <a:buFont typeface="Arial" charset="0"/>
              <a:buChar char="•"/>
            </a:pPr>
            <a:r>
              <a:rPr lang="en-US" altLang="en-US" dirty="0" smtClean="0"/>
              <a:t>Expenditure record XXX-XXX-XXXX-910-971 (object)</a:t>
            </a:r>
          </a:p>
          <a:p>
            <a:pPr lvl="2">
              <a:buFont typeface="Arial" charset="0"/>
              <a:buChar char="•"/>
            </a:pPr>
            <a:r>
              <a:rPr lang="en-US" altLang="en-US" sz="2000" dirty="0" smtClean="0"/>
              <a:t>Record in Balance Sheets XXX - 601-770 (Acct)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Examples of Outflow Revenues: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 Tuition Payable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  Payments to Coops 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  June Utilities, other expenses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46" y="4191000"/>
            <a:ext cx="165275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FFF34C11-F402-438E-9EB7-53B051C421A4}" type="datetime1">
              <a:rPr lang="en-US" altLang="en-US"/>
              <a:pPr/>
              <a:t>6/5/2019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620000" cy="685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TFS - EXPENDITURES</a:t>
            </a:r>
            <a:endParaRPr lang="en-US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4188"/>
            <a:ext cx="7769225" cy="4186237"/>
          </a:xfrm>
          <a:noFill/>
          <a:ln/>
        </p:spPr>
        <p:txBody>
          <a:bodyPr/>
          <a:lstStyle/>
          <a:p>
            <a:r>
              <a:rPr lang="en-US" altLang="en-US" dirty="0" smtClean="0"/>
              <a:t>OTHER CODING TO CHECK: </a:t>
            </a:r>
          </a:p>
          <a:p>
            <a:pPr lvl="1"/>
            <a:r>
              <a:rPr lang="en-US" altLang="en-US" dirty="0" smtClean="0"/>
              <a:t>Program 280 – Special Education expenditures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Object 7XX – Major Equipment/Improvements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If find coding error, fix in JUNE books…..  JV it! </a:t>
            </a:r>
          </a:p>
          <a:p>
            <a:pPr lvl="2"/>
            <a:r>
              <a:rPr lang="en-US" altLang="en-US" dirty="0" smtClean="0"/>
              <a:t>Avoid “recoding” your warrant/claim/PO unless its in the same fund </a:t>
            </a:r>
          </a:p>
          <a:p>
            <a:pPr lvl="2"/>
            <a:r>
              <a:rPr lang="en-US" altLang="en-US" dirty="0" smtClean="0"/>
              <a:t>Can cause problems with Fund Balances at County</a:t>
            </a:r>
          </a:p>
          <a:p>
            <a:pPr lvl="2"/>
            <a:endParaRPr lang="en-US" altLang="en-US" dirty="0"/>
          </a:p>
        </p:txBody>
      </p:sp>
      <p:pic>
        <p:nvPicPr>
          <p:cNvPr id="10245" name="Picture 5" descr="C:\Users\nanderson\AppData\Local\Microsoft\Windows\Temporary Internet Files\Content.IE5\KIU07YEQ\animated-laughing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6656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381000"/>
            <a:ext cx="7769225" cy="839787"/>
          </a:xfrm>
        </p:spPr>
        <p:txBody>
          <a:bodyPr/>
          <a:lstStyle/>
          <a:p>
            <a:pPr algn="ctr"/>
            <a:r>
              <a:rPr lang="en-US" dirty="0" smtClean="0"/>
              <a:t>TFS - EXPENDITURES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1295400"/>
            <a:ext cx="7770813" cy="4343400"/>
          </a:xfrm>
        </p:spPr>
        <p:txBody>
          <a:bodyPr/>
          <a:lstStyle/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Fund</a:t>
            </a:r>
            <a:r>
              <a:rPr lang="en-US" spc="-20" dirty="0">
                <a:latin typeface="Comic Sans MS"/>
                <a:cs typeface="Comic Sans MS"/>
              </a:rPr>
              <a:t> </a:t>
            </a:r>
            <a:r>
              <a:rPr lang="en-US" spc="-5" dirty="0"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0</a:t>
            </a:r>
            <a:r>
              <a:rPr lang="en-US" spc="-1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D</a:t>
            </a:r>
            <a:r>
              <a:rPr lang="en-US" spc="-5" dirty="0">
                <a:latin typeface="Comic Sans MS"/>
                <a:cs typeface="Comic Sans MS"/>
              </a:rPr>
              <a:t>eb</a:t>
            </a:r>
            <a:r>
              <a:rPr lang="en-US" dirty="0">
                <a:latin typeface="Comic Sans MS"/>
                <a:cs typeface="Comic Sans MS"/>
              </a:rPr>
              <a:t>t</a:t>
            </a:r>
            <a:r>
              <a:rPr lang="en-US" spc="5" dirty="0">
                <a:latin typeface="Comic Sans MS"/>
                <a:cs typeface="Comic Sans MS"/>
              </a:rPr>
              <a:t> </a:t>
            </a:r>
            <a:r>
              <a:rPr lang="en-US" spc="-5" dirty="0">
                <a:latin typeface="Comic Sans MS"/>
                <a:cs typeface="Comic Sans MS"/>
              </a:rPr>
              <a:t>Ser</a:t>
            </a:r>
            <a:r>
              <a:rPr lang="en-US" dirty="0">
                <a:latin typeface="Comic Sans MS"/>
                <a:cs typeface="Comic Sans MS"/>
              </a:rPr>
              <a:t>vi</a:t>
            </a:r>
            <a:r>
              <a:rPr lang="en-US" spc="-5" dirty="0">
                <a:latin typeface="Comic Sans MS"/>
                <a:cs typeface="Comic Sans MS"/>
              </a:rPr>
              <a:t>ce                          				</a:t>
            </a:r>
            <a:r>
              <a:rPr lang="en-US" dirty="0">
                <a:latin typeface="Comic Sans MS"/>
                <a:cs typeface="Comic Sans MS"/>
              </a:rPr>
              <a:t>Pay</a:t>
            </a:r>
            <a:r>
              <a:rPr lang="en-US" spc="-10" dirty="0">
                <a:latin typeface="Comic Sans MS"/>
                <a:cs typeface="Comic Sans MS"/>
              </a:rPr>
              <a:t>m</a:t>
            </a:r>
            <a:r>
              <a:rPr lang="en-US" spc="-5" dirty="0">
                <a:latin typeface="Comic Sans MS"/>
                <a:cs typeface="Comic Sans MS"/>
              </a:rPr>
              <a:t>e</a:t>
            </a:r>
            <a:r>
              <a:rPr lang="en-US" dirty="0">
                <a:latin typeface="Comic Sans MS"/>
                <a:cs typeface="Comic Sans MS"/>
              </a:rPr>
              <a:t>nts/F</a:t>
            </a:r>
            <a:r>
              <a:rPr lang="en-US" spc="-5" dirty="0">
                <a:latin typeface="Comic Sans MS"/>
                <a:cs typeface="Comic Sans MS"/>
              </a:rPr>
              <a:t>ee</a:t>
            </a:r>
            <a:r>
              <a:rPr lang="en-US" dirty="0">
                <a:latin typeface="Comic Sans MS"/>
                <a:cs typeface="Comic Sans MS"/>
              </a:rPr>
              <a:t>s</a:t>
            </a:r>
          </a:p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   *  Usually Paid by County Treasurer</a:t>
            </a:r>
          </a:p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Most bonds paid in two installments: </a:t>
            </a:r>
          </a:p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  1</a:t>
            </a:r>
            <a:r>
              <a:rPr lang="en-US" baseline="30000" dirty="0">
                <a:latin typeface="Comic Sans MS"/>
                <a:cs typeface="Comic Sans MS"/>
              </a:rPr>
              <a:t>st</a:t>
            </a:r>
            <a:r>
              <a:rPr lang="en-US" dirty="0">
                <a:latin typeface="Comic Sans MS"/>
                <a:cs typeface="Comic Sans MS"/>
              </a:rPr>
              <a:t> – interest ( 150-100-5100-</a:t>
            </a:r>
            <a:r>
              <a:rPr lang="en-US" u="sng" dirty="0">
                <a:latin typeface="Comic Sans MS"/>
                <a:cs typeface="Comic Sans MS"/>
              </a:rPr>
              <a:t>850</a:t>
            </a:r>
            <a:r>
              <a:rPr lang="en-US" dirty="0">
                <a:latin typeface="Comic Sans MS"/>
                <a:cs typeface="Comic Sans MS"/>
              </a:rPr>
              <a:t>)</a:t>
            </a:r>
          </a:p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  2</a:t>
            </a:r>
            <a:r>
              <a:rPr lang="en-US" baseline="30000" dirty="0">
                <a:latin typeface="Comic Sans MS"/>
                <a:cs typeface="Comic Sans MS"/>
              </a:rPr>
              <a:t>nd</a:t>
            </a:r>
            <a:r>
              <a:rPr lang="en-US" dirty="0">
                <a:latin typeface="Comic Sans MS"/>
                <a:cs typeface="Comic Sans MS"/>
              </a:rPr>
              <a:t> – principal( 150-100-5100-</a:t>
            </a:r>
            <a:r>
              <a:rPr lang="en-US" u="sng" dirty="0">
                <a:latin typeface="Comic Sans MS"/>
                <a:cs typeface="Comic Sans MS"/>
              </a:rPr>
              <a:t>840</a:t>
            </a:r>
            <a:r>
              <a:rPr lang="en-US" dirty="0">
                <a:latin typeface="Comic Sans MS"/>
                <a:cs typeface="Comic Sans MS"/>
              </a:rPr>
              <a:t>)</a:t>
            </a:r>
          </a:p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   ( Nov/Dec – May/June</a:t>
            </a:r>
          </a:p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  Bank Fees – annual or semi-annual</a:t>
            </a:r>
          </a:p>
          <a:p>
            <a:pPr marL="475615" indent="-462915">
              <a:lnSpc>
                <a:spcPct val="100000"/>
              </a:lnSpc>
              <a:buFont typeface="Comic Sans MS"/>
              <a:buChar char="•"/>
              <a:tabLst>
                <a:tab pos="476250" algn="l"/>
                <a:tab pos="1214120" algn="l"/>
              </a:tabLst>
            </a:pPr>
            <a:r>
              <a:rPr lang="en-US" dirty="0">
                <a:latin typeface="Comic Sans MS"/>
                <a:cs typeface="Comic Sans MS"/>
              </a:rPr>
              <a:t>        (150-100-5100-</a:t>
            </a:r>
            <a:r>
              <a:rPr lang="en-US" u="sng" dirty="0">
                <a:latin typeface="Comic Sans MS"/>
                <a:cs typeface="Comic Sans MS"/>
              </a:rPr>
              <a:t>860</a:t>
            </a:r>
            <a:r>
              <a:rPr lang="en-US" dirty="0">
                <a:latin typeface="Comic Sans MS"/>
                <a:cs typeface="Comic Sans MS"/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fld id="{FB84E10F-FC22-4268-B849-6DBA978CC1BA}" type="datetime1">
              <a:rPr lang="en-US" altLang="en-US" smtClean="0"/>
              <a:pPr/>
              <a:t>6/5/2019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1F82B1AC-67EA-45E6-A1B3-1F9CFD1B61AB}" type="datetime1">
              <a:rPr lang="en-US" altLang="en-US"/>
              <a:pPr/>
              <a:t>6/5/2019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7924800" cy="685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TFS – REVENUES &amp; EXPENDITURES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4188"/>
            <a:ext cx="6778625" cy="4186237"/>
          </a:xfrm>
          <a:noFill/>
          <a:ln/>
        </p:spPr>
        <p:txBody>
          <a:bodyPr/>
          <a:lstStyle/>
          <a:p>
            <a:r>
              <a:rPr lang="en-US" altLang="en-US" dirty="0"/>
              <a:t>Q&amp;A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267200" cy="40386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80108"/>
          </a:xfrm>
        </p:spPr>
        <p:txBody>
          <a:bodyPr/>
          <a:lstStyle/>
          <a:p>
            <a:r>
              <a:rPr lang="en-US" dirty="0" smtClean="0"/>
              <a:t>CHECK PAYROLL CODING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76400"/>
            <a:ext cx="6705600" cy="4419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eriod"/>
            </a:pPr>
            <a:r>
              <a:rPr lang="en-US" b="1" dirty="0" smtClean="0"/>
              <a:t>Run a Payroll Accounting Report – Does everything look ok?  </a:t>
            </a:r>
          </a:p>
          <a:p>
            <a:pPr marL="457200" indent="-457200" algn="l">
              <a:buAutoNum type="arabicPeriod"/>
            </a:pPr>
            <a:endParaRPr lang="en-US" b="1" dirty="0" smtClean="0"/>
          </a:p>
          <a:p>
            <a:pPr marL="457200" indent="-457200" algn="l">
              <a:buAutoNum type="arabicPeriod"/>
            </a:pPr>
            <a:r>
              <a:rPr lang="en-US" b="1" dirty="0" smtClean="0"/>
              <a:t>Pay close attention to Program 280 – Special Ed State Reversion And Medicare Match</a:t>
            </a:r>
          </a:p>
          <a:p>
            <a:pPr marL="457200" indent="-457200" algn="l">
              <a:buAutoNum type="arabicPeriod"/>
            </a:pPr>
            <a:endParaRPr lang="en-US" b="1" dirty="0"/>
          </a:p>
          <a:p>
            <a:pPr marL="457200" indent="-457200" algn="l">
              <a:buAutoNum type="arabicPeriod"/>
            </a:pPr>
            <a:r>
              <a:rPr lang="en-US" b="1" dirty="0" smtClean="0"/>
              <a:t>Did you ‘spend/code out all payroll grant salaries? </a:t>
            </a:r>
          </a:p>
          <a:p>
            <a:pPr marL="914400" lvl="1" indent="-457200" algn="l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Remember Fed. Grants – </a:t>
            </a:r>
          </a:p>
          <a:p>
            <a:pPr marL="914400" lvl="1" indent="-457200" algn="l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Fund X14 (County Retirement Fund) cannot pay employer benefits </a:t>
            </a:r>
          </a:p>
          <a:p>
            <a:pPr marL="457200" indent="-457200" algn="l">
              <a:buAutoNum type="arabicPeriod"/>
            </a:pPr>
            <a:endParaRPr lang="en-US" b="1" dirty="0" smtClean="0"/>
          </a:p>
          <a:p>
            <a:pPr marL="457200" indent="-457200" algn="l">
              <a:buAutoNum type="arabicPeriod"/>
            </a:pPr>
            <a:r>
              <a:rPr lang="en-US" b="1" dirty="0" smtClean="0"/>
              <a:t>Do you need to do a JV to correct Coding? </a:t>
            </a:r>
          </a:p>
          <a:p>
            <a:pPr marL="1828800" lvl="3" indent="-457200" algn="l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Do as much as possible in Payroll !</a:t>
            </a:r>
          </a:p>
          <a:p>
            <a:pPr marL="1828800" lvl="3" indent="-457200" algn="l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Why?  OPI Compensation Expenditure Report… </a:t>
            </a:r>
          </a:p>
          <a:p>
            <a:pPr marL="1371600" lvl="2" indent="-457200" algn="l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	Must be within a reasonable amount 10% </a:t>
            </a:r>
          </a:p>
          <a:p>
            <a:pPr marL="1371600" lvl="2" indent="-457200" algn="l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marL="1371600" lvl="2" indent="-457200" algn="l">
              <a:buAutoNum type="arabicPeriod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http://opi.mt.gov/LinkClick.aspx?fileticket=TOmoVQEAmZA%3d&amp;portalid=182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371600" lvl="2" indent="-457200" algn="l"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371600" lvl="2" indent="-457200" algn="l"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1371600" lvl="2" indent="-457200" algn="l"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18767" y="770381"/>
            <a:ext cx="4604385" cy="0"/>
          </a:xfrm>
          <a:custGeom>
            <a:avLst/>
            <a:gdLst/>
            <a:ahLst/>
            <a:cxnLst/>
            <a:rect l="l" t="t" r="r" b="b"/>
            <a:pathLst>
              <a:path w="4604385">
                <a:moveTo>
                  <a:pt x="0" y="0"/>
                </a:moveTo>
                <a:lnTo>
                  <a:pt x="4604004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492762"/>
            <a:ext cx="58045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5600" algn="l"/>
                <a:tab pos="935990" algn="l"/>
              </a:tabLst>
            </a:pPr>
            <a:r>
              <a:rPr sz="2400" b="1" dirty="0">
                <a:latin typeface="Comic Sans MS"/>
                <a:cs typeface="Comic Sans MS"/>
              </a:rPr>
              <a:t>5.	</a:t>
            </a:r>
            <a:r>
              <a:rPr sz="2400" b="1" spc="-5" dirty="0">
                <a:latin typeface="Comic Sans MS"/>
                <a:cs typeface="Comic Sans MS"/>
              </a:rPr>
              <a:t>F</a:t>
            </a:r>
            <a:r>
              <a:rPr sz="2400" b="1" dirty="0">
                <a:latin typeface="Comic Sans MS"/>
                <a:cs typeface="Comic Sans MS"/>
              </a:rPr>
              <a:t>ixed</a:t>
            </a:r>
            <a:r>
              <a:rPr sz="2400" b="1" spc="-5" dirty="0">
                <a:latin typeface="Comic Sans MS"/>
                <a:cs typeface="Comic Sans MS"/>
              </a:rPr>
              <a:t> Ass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b="1" spc="-5" dirty="0">
                <a:latin typeface="Comic Sans MS"/>
                <a:cs typeface="Comic Sans MS"/>
              </a:rPr>
              <a:t>t</a:t>
            </a:r>
            <a:r>
              <a:rPr sz="2400" b="1" dirty="0">
                <a:latin typeface="Comic Sans MS"/>
                <a:cs typeface="Comic Sans MS"/>
              </a:rPr>
              <a:t>s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U</a:t>
            </a:r>
            <a:r>
              <a:rPr sz="2400" b="1" dirty="0">
                <a:latin typeface="Comic Sans MS"/>
                <a:cs typeface="Comic Sans MS"/>
              </a:rPr>
              <a:t>p</a:t>
            </a:r>
            <a:r>
              <a:rPr sz="2400" b="1" spc="-5" dirty="0">
                <a:latin typeface="Comic Sans MS"/>
                <a:cs typeface="Comic Sans MS"/>
              </a:rPr>
              <a:t>dat</a:t>
            </a:r>
            <a:r>
              <a:rPr sz="2400" b="1" dirty="0">
                <a:latin typeface="Comic Sans MS"/>
                <a:cs typeface="Comic Sans MS"/>
              </a:rPr>
              <a:t>e –</a:t>
            </a:r>
            <a:r>
              <a:rPr sz="2400" b="1" spc="-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G</a:t>
            </a:r>
            <a:r>
              <a:rPr sz="2400" b="1" spc="-5" dirty="0">
                <a:latin typeface="Comic Sans MS"/>
                <a:cs typeface="Comic Sans MS"/>
              </a:rPr>
              <a:t>A</a:t>
            </a:r>
            <a:r>
              <a:rPr sz="2400" b="1" dirty="0">
                <a:latin typeface="Comic Sans MS"/>
                <a:cs typeface="Comic Sans MS"/>
              </a:rPr>
              <a:t>SB34*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40" y="2148839"/>
            <a:ext cx="117475" cy="402590"/>
          </a:xfrm>
          <a:custGeom>
            <a:avLst/>
            <a:gdLst/>
            <a:ahLst/>
            <a:cxnLst/>
            <a:rect l="l" t="t" r="r" b="b"/>
            <a:pathLst>
              <a:path w="117475" h="402589">
                <a:moveTo>
                  <a:pt x="0" y="0"/>
                </a:moveTo>
                <a:lnTo>
                  <a:pt x="117347" y="0"/>
                </a:lnTo>
                <a:lnTo>
                  <a:pt x="117347" y="402336"/>
                </a:lnTo>
                <a:lnTo>
                  <a:pt x="0" y="40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297434"/>
            <a:ext cx="1435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0632" y="2284395"/>
            <a:ext cx="657656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2500" i="1" spc="-70" dirty="0">
                <a:latin typeface="Comic Sans MS"/>
                <a:cs typeface="Comic Sans MS"/>
              </a:rPr>
              <a:t>a</a:t>
            </a:r>
            <a:r>
              <a:rPr sz="2500" i="1" spc="-25" dirty="0">
                <a:latin typeface="Comic Sans MS"/>
                <a:cs typeface="Comic Sans MS"/>
              </a:rPr>
              <a:t>.</a:t>
            </a:r>
            <a:r>
              <a:rPr sz="2500" i="1" dirty="0">
                <a:latin typeface="Comic Sans MS"/>
                <a:cs typeface="Comic Sans MS"/>
              </a:rPr>
              <a:t>	</a:t>
            </a:r>
            <a:r>
              <a:rPr sz="2500" i="1" spc="-65" dirty="0">
                <a:latin typeface="Comic Sans MS"/>
                <a:cs typeface="Comic Sans MS"/>
              </a:rPr>
              <a:t>Re</a:t>
            </a:r>
            <a:r>
              <a:rPr sz="2500" i="1" spc="-55" dirty="0">
                <a:latin typeface="Comic Sans MS"/>
                <a:cs typeface="Comic Sans MS"/>
              </a:rPr>
              <a:t>f</a:t>
            </a:r>
            <a:r>
              <a:rPr sz="2500" i="1" spc="-65" dirty="0">
                <a:latin typeface="Comic Sans MS"/>
                <a:cs typeface="Comic Sans MS"/>
              </a:rPr>
              <a:t>e</a:t>
            </a:r>
            <a:r>
              <a:rPr sz="2500" i="1" spc="-50" dirty="0">
                <a:latin typeface="Comic Sans MS"/>
                <a:cs typeface="Comic Sans MS"/>
              </a:rPr>
              <a:t>r</a:t>
            </a:r>
            <a:r>
              <a:rPr sz="2500" i="1" spc="-55" dirty="0">
                <a:latin typeface="Comic Sans MS"/>
                <a:cs typeface="Comic Sans MS"/>
              </a:rPr>
              <a:t> t</a:t>
            </a:r>
            <a:r>
              <a:rPr sz="2500" i="1" spc="-70" dirty="0">
                <a:latin typeface="Comic Sans MS"/>
                <a:cs typeface="Comic Sans MS"/>
              </a:rPr>
              <a:t>o</a:t>
            </a:r>
            <a:r>
              <a:rPr sz="2500" i="1" spc="-30" dirty="0">
                <a:latin typeface="Comic Sans MS"/>
                <a:cs typeface="Comic Sans MS"/>
              </a:rPr>
              <a:t> </a:t>
            </a:r>
            <a:r>
              <a:rPr sz="2500" i="1" spc="-75" dirty="0">
                <a:latin typeface="Comic Sans MS"/>
                <a:cs typeface="Comic Sans MS"/>
              </a:rPr>
              <a:t>yo</a:t>
            </a:r>
            <a:r>
              <a:rPr sz="2500" i="1" spc="-50" dirty="0">
                <a:latin typeface="Comic Sans MS"/>
                <a:cs typeface="Comic Sans MS"/>
              </a:rPr>
              <a:t>ur</a:t>
            </a:r>
            <a:r>
              <a:rPr sz="2500" i="1" spc="-45" dirty="0">
                <a:latin typeface="Comic Sans MS"/>
                <a:cs typeface="Comic Sans MS"/>
              </a:rPr>
              <a:t> </a:t>
            </a:r>
            <a:r>
              <a:rPr sz="2500" i="1" spc="-70" dirty="0">
                <a:latin typeface="Comic Sans MS"/>
                <a:cs typeface="Comic Sans MS"/>
              </a:rPr>
              <a:t>pre</a:t>
            </a:r>
            <a:r>
              <a:rPr sz="2500" i="1" spc="-50" dirty="0">
                <a:latin typeface="Comic Sans MS"/>
                <a:cs typeface="Comic Sans MS"/>
              </a:rPr>
              <a:t>vio</a:t>
            </a:r>
            <a:r>
              <a:rPr sz="2500" i="1" spc="-65" dirty="0">
                <a:latin typeface="Comic Sans MS"/>
                <a:cs typeface="Comic Sans MS"/>
              </a:rPr>
              <a:t>us</a:t>
            </a:r>
            <a:r>
              <a:rPr sz="2500" i="1" spc="-35" dirty="0">
                <a:latin typeface="Comic Sans MS"/>
                <a:cs typeface="Comic Sans MS"/>
              </a:rPr>
              <a:t> </a:t>
            </a:r>
            <a:r>
              <a:rPr sz="2500" i="1" spc="-75" dirty="0">
                <a:latin typeface="Comic Sans MS"/>
                <a:cs typeface="Comic Sans MS"/>
              </a:rPr>
              <a:t>y</a:t>
            </a:r>
            <a:r>
              <a:rPr sz="2500" i="1" spc="-65" dirty="0">
                <a:latin typeface="Comic Sans MS"/>
                <a:cs typeface="Comic Sans MS"/>
              </a:rPr>
              <a:t>e</a:t>
            </a:r>
            <a:r>
              <a:rPr sz="2500" i="1" spc="-70" dirty="0">
                <a:latin typeface="Comic Sans MS"/>
                <a:cs typeface="Comic Sans MS"/>
              </a:rPr>
              <a:t>a</a:t>
            </a:r>
            <a:r>
              <a:rPr sz="2500" i="1" spc="-50" dirty="0">
                <a:latin typeface="Comic Sans MS"/>
                <a:cs typeface="Comic Sans MS"/>
              </a:rPr>
              <a:t>r</a:t>
            </a:r>
            <a:r>
              <a:rPr sz="2500" i="1" spc="-55" dirty="0">
                <a:latin typeface="Comic Sans MS"/>
                <a:cs typeface="Comic Sans MS"/>
              </a:rPr>
              <a:t> </a:t>
            </a:r>
            <a:r>
              <a:rPr sz="2500" i="1" spc="-85" dirty="0" smtClean="0">
                <a:latin typeface="Comic Sans MS"/>
                <a:cs typeface="Comic Sans MS"/>
              </a:rPr>
              <a:t>TF</a:t>
            </a:r>
            <a:r>
              <a:rPr sz="2500" i="1" spc="-70" dirty="0" smtClean="0">
                <a:latin typeface="Comic Sans MS"/>
                <a:cs typeface="Comic Sans MS"/>
              </a:rPr>
              <a:t>S</a:t>
            </a:r>
            <a:r>
              <a:rPr lang="en-US" sz="2500" i="1" spc="-70" dirty="0" smtClean="0">
                <a:latin typeface="Comic Sans MS"/>
                <a:cs typeface="Comic Sans MS"/>
              </a:rPr>
              <a:t> </a:t>
            </a:r>
          </a:p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lang="en-US" sz="2500" i="1" spc="-70" dirty="0">
                <a:latin typeface="Comic Sans MS"/>
                <a:cs typeface="Comic Sans MS"/>
              </a:rPr>
              <a:t> </a:t>
            </a:r>
            <a:r>
              <a:rPr lang="en-US" sz="2500" i="1" spc="-70" dirty="0" smtClean="0">
                <a:latin typeface="Comic Sans MS"/>
                <a:cs typeface="Comic Sans MS"/>
              </a:rPr>
              <a:t>    Object 7xx  expenditure </a:t>
            </a:r>
            <a:endParaRPr sz="25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240" y="2953511"/>
            <a:ext cx="117475" cy="402590"/>
          </a:xfrm>
          <a:custGeom>
            <a:avLst/>
            <a:gdLst/>
            <a:ahLst/>
            <a:cxnLst/>
            <a:rect l="l" t="t" r="r" b="b"/>
            <a:pathLst>
              <a:path w="117475" h="402589">
                <a:moveTo>
                  <a:pt x="0" y="0"/>
                </a:moveTo>
                <a:lnTo>
                  <a:pt x="117347" y="0"/>
                </a:lnTo>
                <a:lnTo>
                  <a:pt x="117347" y="402336"/>
                </a:lnTo>
                <a:lnTo>
                  <a:pt x="0" y="40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3102105"/>
            <a:ext cx="1435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8544" y="3294891"/>
            <a:ext cx="614870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990" marR="5080" indent="-542925">
              <a:lnSpc>
                <a:spcPct val="105600"/>
              </a:lnSpc>
            </a:pPr>
            <a:r>
              <a:rPr sz="2500" i="1" spc="-45" dirty="0">
                <a:latin typeface="Comic Sans MS"/>
                <a:cs typeface="Comic Sans MS"/>
              </a:rPr>
              <a:t>b.</a:t>
            </a:r>
            <a:r>
              <a:rPr sz="2500" i="1" spc="-40" dirty="0">
                <a:latin typeface="Comic Sans MS"/>
                <a:cs typeface="Comic Sans MS"/>
              </a:rPr>
              <a:t> </a:t>
            </a:r>
            <a:r>
              <a:rPr sz="2500" i="1" spc="-60" dirty="0">
                <a:latin typeface="Comic Sans MS"/>
                <a:cs typeface="Comic Sans MS"/>
              </a:rPr>
              <a:t>See</a:t>
            </a:r>
            <a:r>
              <a:rPr sz="2500" i="1" spc="-45" dirty="0">
                <a:latin typeface="Comic Sans MS"/>
                <a:cs typeface="Comic Sans MS"/>
              </a:rPr>
              <a:t> </a:t>
            </a:r>
            <a:r>
              <a:rPr sz="2500" i="1" spc="-100" dirty="0">
                <a:latin typeface="Comic Sans MS"/>
                <a:cs typeface="Comic Sans MS"/>
              </a:rPr>
              <a:t>O</a:t>
            </a:r>
            <a:r>
              <a:rPr sz="2500" i="1" spc="-75" dirty="0">
                <a:latin typeface="Comic Sans MS"/>
                <a:cs typeface="Comic Sans MS"/>
              </a:rPr>
              <a:t>P</a:t>
            </a:r>
            <a:r>
              <a:rPr sz="2500" i="1" spc="-55" dirty="0">
                <a:latin typeface="Comic Sans MS"/>
                <a:cs typeface="Comic Sans MS"/>
              </a:rPr>
              <a:t>I</a:t>
            </a:r>
            <a:r>
              <a:rPr sz="2500" i="1" spc="-45" dirty="0">
                <a:latin typeface="Comic Sans MS"/>
                <a:cs typeface="Comic Sans MS"/>
              </a:rPr>
              <a:t> </a:t>
            </a:r>
            <a:r>
              <a:rPr sz="2500" i="1" spc="-130" dirty="0">
                <a:latin typeface="Comic Sans MS"/>
                <a:cs typeface="Comic Sans MS"/>
              </a:rPr>
              <a:t>W</a:t>
            </a:r>
            <a:r>
              <a:rPr sz="2500" i="1" spc="-70" dirty="0">
                <a:latin typeface="Comic Sans MS"/>
                <a:cs typeface="Comic Sans MS"/>
              </a:rPr>
              <a:t>eb</a:t>
            </a:r>
            <a:r>
              <a:rPr sz="2500" i="1" spc="-75" dirty="0">
                <a:latin typeface="Comic Sans MS"/>
                <a:cs typeface="Comic Sans MS"/>
              </a:rPr>
              <a:t>s</a:t>
            </a:r>
            <a:r>
              <a:rPr sz="2500" i="1" spc="-35" dirty="0">
                <a:latin typeface="Comic Sans MS"/>
                <a:cs typeface="Comic Sans MS"/>
              </a:rPr>
              <a:t>i</a:t>
            </a:r>
            <a:r>
              <a:rPr sz="2500" i="1" spc="-55" dirty="0">
                <a:latin typeface="Comic Sans MS"/>
                <a:cs typeface="Comic Sans MS"/>
              </a:rPr>
              <a:t>t</a:t>
            </a:r>
            <a:r>
              <a:rPr sz="2500" i="1" spc="-70" dirty="0">
                <a:latin typeface="Comic Sans MS"/>
                <a:cs typeface="Comic Sans MS"/>
              </a:rPr>
              <a:t>e</a:t>
            </a:r>
            <a:r>
              <a:rPr sz="2500" i="1" spc="-50" dirty="0">
                <a:latin typeface="Comic Sans MS"/>
                <a:cs typeface="Comic Sans MS"/>
              </a:rPr>
              <a:t> </a:t>
            </a:r>
            <a:r>
              <a:rPr sz="2500" i="1" spc="-55" dirty="0">
                <a:latin typeface="Comic Sans MS"/>
                <a:cs typeface="Comic Sans MS"/>
              </a:rPr>
              <a:t>f</a:t>
            </a:r>
            <a:r>
              <a:rPr sz="2500" i="1" spc="-60" dirty="0">
                <a:latin typeface="Comic Sans MS"/>
                <a:cs typeface="Comic Sans MS"/>
              </a:rPr>
              <a:t>o</a:t>
            </a:r>
            <a:r>
              <a:rPr sz="2500" i="1" spc="-50" dirty="0">
                <a:latin typeface="Comic Sans MS"/>
                <a:cs typeface="Comic Sans MS"/>
              </a:rPr>
              <a:t>r</a:t>
            </a:r>
            <a:r>
              <a:rPr sz="2500" i="1" spc="-30" dirty="0">
                <a:latin typeface="Comic Sans MS"/>
                <a:cs typeface="Comic Sans MS"/>
              </a:rPr>
              <a:t> </a:t>
            </a:r>
            <a:r>
              <a:rPr sz="2500" i="1" spc="-80" dirty="0">
                <a:latin typeface="Comic Sans MS"/>
                <a:cs typeface="Comic Sans MS"/>
              </a:rPr>
              <a:t>E</a:t>
            </a:r>
            <a:r>
              <a:rPr sz="2500" i="1" spc="-65" dirty="0">
                <a:latin typeface="Comic Sans MS"/>
                <a:cs typeface="Comic Sans MS"/>
              </a:rPr>
              <a:t>xce</a:t>
            </a:r>
            <a:r>
              <a:rPr sz="2500" i="1" spc="-35" dirty="0">
                <a:latin typeface="Comic Sans MS"/>
                <a:cs typeface="Comic Sans MS"/>
              </a:rPr>
              <a:t>l</a:t>
            </a:r>
            <a:r>
              <a:rPr sz="2500" i="1" spc="-50" dirty="0">
                <a:latin typeface="Comic Sans MS"/>
                <a:cs typeface="Comic Sans MS"/>
              </a:rPr>
              <a:t> </a:t>
            </a:r>
            <a:r>
              <a:rPr sz="2500" i="1" spc="-70" dirty="0">
                <a:latin typeface="Comic Sans MS"/>
                <a:cs typeface="Comic Sans MS"/>
              </a:rPr>
              <a:t>sp</a:t>
            </a:r>
            <a:r>
              <a:rPr sz="2500" i="1" spc="-55" dirty="0">
                <a:latin typeface="Comic Sans MS"/>
                <a:cs typeface="Comic Sans MS"/>
              </a:rPr>
              <a:t>r</a:t>
            </a:r>
            <a:r>
              <a:rPr sz="2500" i="1" spc="-65" dirty="0">
                <a:latin typeface="Comic Sans MS"/>
                <a:cs typeface="Comic Sans MS"/>
              </a:rPr>
              <a:t>e</a:t>
            </a:r>
            <a:r>
              <a:rPr sz="2500" i="1" spc="-70" dirty="0">
                <a:latin typeface="Comic Sans MS"/>
                <a:cs typeface="Comic Sans MS"/>
              </a:rPr>
              <a:t>ads</a:t>
            </a:r>
            <a:r>
              <a:rPr sz="2500" i="1" spc="-65" dirty="0">
                <a:latin typeface="Comic Sans MS"/>
                <a:cs typeface="Comic Sans MS"/>
              </a:rPr>
              <a:t>heet</a:t>
            </a:r>
            <a:r>
              <a:rPr sz="2500" i="1" spc="-35" dirty="0">
                <a:latin typeface="Comic Sans MS"/>
                <a:cs typeface="Comic Sans MS"/>
              </a:rPr>
              <a:t> </a:t>
            </a:r>
            <a:r>
              <a:rPr sz="2500" i="1" spc="-70" dirty="0">
                <a:latin typeface="Comic Sans MS"/>
                <a:cs typeface="Comic Sans MS"/>
              </a:rPr>
              <a:t>a</a:t>
            </a:r>
            <a:r>
              <a:rPr sz="2500" i="1" spc="-60" dirty="0">
                <a:latin typeface="Comic Sans MS"/>
                <a:cs typeface="Comic Sans MS"/>
              </a:rPr>
              <a:t>nd</a:t>
            </a:r>
            <a:r>
              <a:rPr sz="2500" i="1" spc="-25" dirty="0">
                <a:latin typeface="Comic Sans MS"/>
                <a:cs typeface="Comic Sans MS"/>
              </a:rPr>
              <a:t> </a:t>
            </a:r>
            <a:r>
              <a:rPr sz="2500" i="1" spc="-60" dirty="0">
                <a:latin typeface="Comic Sans MS"/>
                <a:cs typeface="Comic Sans MS"/>
              </a:rPr>
              <a:t>I</a:t>
            </a:r>
            <a:r>
              <a:rPr sz="2500" i="1" spc="-55" dirty="0">
                <a:latin typeface="Comic Sans MS"/>
                <a:cs typeface="Comic Sans MS"/>
              </a:rPr>
              <a:t>nf</a:t>
            </a:r>
            <a:r>
              <a:rPr sz="2500" i="1" spc="-60" dirty="0">
                <a:latin typeface="Comic Sans MS"/>
                <a:cs typeface="Comic Sans MS"/>
              </a:rPr>
              <a:t>or</a:t>
            </a:r>
            <a:r>
              <a:rPr sz="2500" i="1" spc="-105" dirty="0">
                <a:latin typeface="Comic Sans MS"/>
                <a:cs typeface="Comic Sans MS"/>
              </a:rPr>
              <a:t>m</a:t>
            </a:r>
            <a:r>
              <a:rPr sz="2500" i="1" spc="-70" dirty="0">
                <a:latin typeface="Comic Sans MS"/>
                <a:cs typeface="Comic Sans MS"/>
              </a:rPr>
              <a:t>a</a:t>
            </a:r>
            <a:r>
              <a:rPr sz="2500" i="1" spc="-50" dirty="0">
                <a:latin typeface="Comic Sans MS"/>
                <a:cs typeface="Comic Sans MS"/>
              </a:rPr>
              <a:t>tio</a:t>
            </a:r>
            <a:r>
              <a:rPr sz="2500" i="1" spc="-55" dirty="0">
                <a:latin typeface="Comic Sans MS"/>
                <a:cs typeface="Comic Sans MS"/>
              </a:rPr>
              <a:t>n</a:t>
            </a:r>
            <a:r>
              <a:rPr sz="2500" i="1" spc="-25" dirty="0">
                <a:latin typeface="Comic Sans MS"/>
                <a:cs typeface="Comic Sans MS"/>
              </a:rPr>
              <a:t> </a:t>
            </a:r>
            <a:r>
              <a:rPr sz="2500" i="1" spc="-70" dirty="0">
                <a:latin typeface="Comic Sans MS"/>
                <a:cs typeface="Comic Sans MS"/>
              </a:rPr>
              <a:t>*</a:t>
            </a:r>
            <a:r>
              <a:rPr sz="2500" i="1" spc="-45" dirty="0">
                <a:latin typeface="Comic Sans MS"/>
                <a:cs typeface="Comic Sans MS"/>
              </a:rPr>
              <a:t>(</a:t>
            </a:r>
            <a:r>
              <a:rPr sz="2500" i="1" spc="-80" dirty="0">
                <a:latin typeface="Comic Sans MS"/>
                <a:cs typeface="Comic Sans MS"/>
              </a:rPr>
              <a:t>O</a:t>
            </a:r>
            <a:r>
              <a:rPr sz="2500" i="1" spc="-55" dirty="0">
                <a:latin typeface="Comic Sans MS"/>
                <a:cs typeface="Comic Sans MS"/>
              </a:rPr>
              <a:t>PI)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3504441"/>
            <a:ext cx="1435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7240" y="4160520"/>
            <a:ext cx="117475" cy="402590"/>
          </a:xfrm>
          <a:custGeom>
            <a:avLst/>
            <a:gdLst/>
            <a:ahLst/>
            <a:cxnLst/>
            <a:rect l="l" t="t" r="r" b="b"/>
            <a:pathLst>
              <a:path w="117475" h="402589">
                <a:moveTo>
                  <a:pt x="0" y="0"/>
                </a:moveTo>
                <a:lnTo>
                  <a:pt x="117347" y="0"/>
                </a:lnTo>
                <a:lnTo>
                  <a:pt x="117347" y="402335"/>
                </a:lnTo>
                <a:lnTo>
                  <a:pt x="0" y="4023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4540" y="4309114"/>
            <a:ext cx="1435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8544" y="4296075"/>
            <a:ext cx="523367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380" marR="5080" indent="-361315">
              <a:lnSpc>
                <a:spcPct val="105600"/>
              </a:lnSpc>
            </a:pPr>
            <a:r>
              <a:rPr sz="2500" i="1" spc="-65" dirty="0">
                <a:latin typeface="Comic Sans MS"/>
                <a:cs typeface="Comic Sans MS"/>
              </a:rPr>
              <a:t>c</a:t>
            </a:r>
            <a:r>
              <a:rPr sz="2500" i="1" spc="-25" dirty="0">
                <a:latin typeface="Comic Sans MS"/>
                <a:cs typeface="Comic Sans MS"/>
              </a:rPr>
              <a:t>.</a:t>
            </a:r>
            <a:r>
              <a:rPr sz="2500" i="1" spc="-40" dirty="0">
                <a:latin typeface="Comic Sans MS"/>
                <a:cs typeface="Comic Sans MS"/>
              </a:rPr>
              <a:t> </a:t>
            </a:r>
            <a:r>
              <a:rPr sz="2500" i="1" spc="-100" dirty="0">
                <a:latin typeface="Comic Sans MS"/>
                <a:cs typeface="Comic Sans MS"/>
              </a:rPr>
              <a:t>U</a:t>
            </a:r>
            <a:r>
              <a:rPr sz="2500" i="1" spc="-70" dirty="0">
                <a:latin typeface="Comic Sans MS"/>
                <a:cs typeface="Comic Sans MS"/>
              </a:rPr>
              <a:t>p</a:t>
            </a:r>
            <a:r>
              <a:rPr sz="2500" i="1" spc="-65" dirty="0">
                <a:latin typeface="Comic Sans MS"/>
                <a:cs typeface="Comic Sans MS"/>
              </a:rPr>
              <a:t>da</a:t>
            </a:r>
            <a:r>
              <a:rPr sz="2500" i="1" spc="-55" dirty="0">
                <a:latin typeface="Comic Sans MS"/>
                <a:cs typeface="Comic Sans MS"/>
              </a:rPr>
              <a:t>t</a:t>
            </a:r>
            <a:r>
              <a:rPr sz="2500" i="1" spc="-70" dirty="0">
                <a:latin typeface="Comic Sans MS"/>
                <a:cs typeface="Comic Sans MS"/>
              </a:rPr>
              <a:t>e</a:t>
            </a:r>
            <a:r>
              <a:rPr sz="2500" i="1" spc="-25" dirty="0">
                <a:latin typeface="Comic Sans MS"/>
                <a:cs typeface="Comic Sans MS"/>
              </a:rPr>
              <a:t> </a:t>
            </a:r>
            <a:r>
              <a:rPr sz="2500" i="1" spc="-70" dirty="0">
                <a:latin typeface="Comic Sans MS"/>
                <a:cs typeface="Comic Sans MS"/>
              </a:rPr>
              <a:t>Y</a:t>
            </a:r>
            <a:r>
              <a:rPr sz="2500" i="1" spc="-75" dirty="0">
                <a:latin typeface="Comic Sans MS"/>
                <a:cs typeface="Comic Sans MS"/>
              </a:rPr>
              <a:t>o</a:t>
            </a:r>
            <a:r>
              <a:rPr sz="2500" i="1" spc="-50" dirty="0">
                <a:latin typeface="Comic Sans MS"/>
                <a:cs typeface="Comic Sans MS"/>
              </a:rPr>
              <a:t>ur</a:t>
            </a:r>
            <a:r>
              <a:rPr sz="2500" i="1" spc="-30" dirty="0">
                <a:latin typeface="Comic Sans MS"/>
                <a:cs typeface="Comic Sans MS"/>
              </a:rPr>
              <a:t> </a:t>
            </a:r>
            <a:r>
              <a:rPr sz="2500" i="1" spc="-80" dirty="0">
                <a:latin typeface="Comic Sans MS"/>
                <a:cs typeface="Comic Sans MS"/>
              </a:rPr>
              <a:t>A</a:t>
            </a:r>
            <a:r>
              <a:rPr sz="2500" i="1" spc="-70" dirty="0">
                <a:latin typeface="Comic Sans MS"/>
                <a:cs typeface="Comic Sans MS"/>
              </a:rPr>
              <a:t>ss</a:t>
            </a:r>
            <a:r>
              <a:rPr sz="2500" i="1" spc="-65" dirty="0">
                <a:latin typeface="Comic Sans MS"/>
                <a:cs typeface="Comic Sans MS"/>
              </a:rPr>
              <a:t>e</a:t>
            </a:r>
            <a:r>
              <a:rPr sz="2500" i="1" spc="-50" dirty="0">
                <a:latin typeface="Comic Sans MS"/>
                <a:cs typeface="Comic Sans MS"/>
              </a:rPr>
              <a:t>t</a:t>
            </a:r>
            <a:r>
              <a:rPr sz="2500" i="1" spc="-55" dirty="0">
                <a:latin typeface="Comic Sans MS"/>
                <a:cs typeface="Comic Sans MS"/>
              </a:rPr>
              <a:t> </a:t>
            </a:r>
            <a:r>
              <a:rPr sz="2500" i="1" spc="-75" dirty="0">
                <a:latin typeface="Comic Sans MS"/>
                <a:cs typeface="Comic Sans MS"/>
              </a:rPr>
              <a:t>L</a:t>
            </a:r>
            <a:r>
              <a:rPr sz="2500" i="1" spc="-45" dirty="0">
                <a:latin typeface="Comic Sans MS"/>
                <a:cs typeface="Comic Sans MS"/>
              </a:rPr>
              <a:t>is</a:t>
            </a:r>
            <a:r>
              <a:rPr sz="2500" i="1" spc="-50" dirty="0">
                <a:latin typeface="Comic Sans MS"/>
                <a:cs typeface="Comic Sans MS"/>
              </a:rPr>
              <a:t>t</a:t>
            </a:r>
            <a:r>
              <a:rPr sz="2500" i="1" spc="-45" dirty="0">
                <a:latin typeface="Comic Sans MS"/>
                <a:cs typeface="Comic Sans MS"/>
              </a:rPr>
              <a:t> </a:t>
            </a:r>
            <a:r>
              <a:rPr sz="2500" i="1" spc="-65" dirty="0">
                <a:latin typeface="Comic Sans MS"/>
                <a:cs typeface="Comic Sans MS"/>
              </a:rPr>
              <a:t>(ma</a:t>
            </a:r>
            <a:r>
              <a:rPr sz="2500" i="1" spc="-55" dirty="0">
                <a:latin typeface="Comic Sans MS"/>
                <a:cs typeface="Comic Sans MS"/>
              </a:rPr>
              <a:t>nu</a:t>
            </a:r>
            <a:r>
              <a:rPr sz="2500" i="1" spc="-70" dirty="0">
                <a:latin typeface="Comic Sans MS"/>
                <a:cs typeface="Comic Sans MS"/>
              </a:rPr>
              <a:t>a</a:t>
            </a:r>
            <a:r>
              <a:rPr sz="2500" i="1" spc="-35" dirty="0">
                <a:latin typeface="Comic Sans MS"/>
                <a:cs typeface="Comic Sans MS"/>
              </a:rPr>
              <a:t>l</a:t>
            </a:r>
            <a:r>
              <a:rPr sz="2500" i="1" spc="-15" dirty="0">
                <a:latin typeface="Comic Sans MS"/>
                <a:cs typeface="Comic Sans MS"/>
              </a:rPr>
              <a:t> </a:t>
            </a:r>
            <a:r>
              <a:rPr sz="2500" i="1" spc="-75" dirty="0">
                <a:latin typeface="Comic Sans MS"/>
                <a:cs typeface="Comic Sans MS"/>
              </a:rPr>
              <a:t>o</a:t>
            </a:r>
            <a:r>
              <a:rPr sz="2500" i="1" spc="-50" dirty="0">
                <a:latin typeface="Comic Sans MS"/>
                <a:cs typeface="Comic Sans MS"/>
              </a:rPr>
              <a:t>r</a:t>
            </a:r>
            <a:r>
              <a:rPr sz="2500" i="1" spc="-30" dirty="0">
                <a:latin typeface="Comic Sans MS"/>
                <a:cs typeface="Comic Sans MS"/>
              </a:rPr>
              <a:t> </a:t>
            </a:r>
            <a:r>
              <a:rPr sz="2500" i="1" spc="-70" dirty="0">
                <a:latin typeface="Comic Sans MS"/>
                <a:cs typeface="Comic Sans MS"/>
              </a:rPr>
              <a:t>so</a:t>
            </a:r>
            <a:r>
              <a:rPr sz="2500" i="1" spc="-55" dirty="0">
                <a:latin typeface="Comic Sans MS"/>
                <a:cs typeface="Comic Sans MS"/>
              </a:rPr>
              <a:t>ft</a:t>
            </a:r>
            <a:r>
              <a:rPr sz="2500" i="1" spc="-70" dirty="0">
                <a:latin typeface="Comic Sans MS"/>
                <a:cs typeface="Comic Sans MS"/>
              </a:rPr>
              <a:t>w</a:t>
            </a:r>
            <a:r>
              <a:rPr sz="2500" i="1" spc="-55" dirty="0">
                <a:latin typeface="Comic Sans MS"/>
                <a:cs typeface="Comic Sans MS"/>
              </a:rPr>
              <a:t>ar</a:t>
            </a:r>
            <a:r>
              <a:rPr sz="2500" i="1" spc="-65" dirty="0">
                <a:latin typeface="Comic Sans MS"/>
                <a:cs typeface="Comic Sans MS"/>
              </a:rPr>
              <a:t>e</a:t>
            </a:r>
            <a:r>
              <a:rPr sz="2500" i="1" spc="-40" dirty="0">
                <a:latin typeface="Comic Sans MS"/>
                <a:cs typeface="Comic Sans MS"/>
              </a:rPr>
              <a:t>)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540" y="4711450"/>
            <a:ext cx="1435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6147" name="Picture 3" descr="C:\Users\nanderson\AppData\Local\Microsoft\Windows\Temporary Internet Files\Content.IE5\UNLL1JSF\bill4_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14" y="4361815"/>
            <a:ext cx="2144390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4825"/>
            <a:ext cx="8534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621486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7240" y="2854451"/>
            <a:ext cx="139065" cy="512445"/>
          </a:xfrm>
          <a:custGeom>
            <a:avLst/>
            <a:gdLst/>
            <a:ahLst/>
            <a:cxnLst/>
            <a:rect l="l" t="t" r="r" b="b"/>
            <a:pathLst>
              <a:path w="139065" h="512445">
                <a:moveTo>
                  <a:pt x="0" y="0"/>
                </a:moveTo>
                <a:lnTo>
                  <a:pt x="138684" y="0"/>
                </a:lnTo>
                <a:lnTo>
                  <a:pt x="138684" y="512063"/>
                </a:lnTo>
                <a:lnTo>
                  <a:pt x="0" y="5120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0" y="533400"/>
            <a:ext cx="6635750" cy="396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  <a:tab pos="1250950" algn="l"/>
              </a:tabLst>
            </a:pPr>
            <a:r>
              <a:rPr sz="2800" b="1" spc="-25" dirty="0">
                <a:latin typeface="Comic Sans MS"/>
                <a:cs typeface="Comic Sans MS"/>
              </a:rPr>
              <a:t>10</a:t>
            </a:r>
            <a:r>
              <a:rPr sz="2800" b="1" spc="-15" dirty="0">
                <a:latin typeface="Comic Sans MS"/>
                <a:cs typeface="Comic Sans MS"/>
              </a:rPr>
              <a:t>.</a:t>
            </a:r>
            <a:r>
              <a:rPr sz="2800" b="1" dirty="0">
                <a:latin typeface="Comic Sans MS"/>
                <a:cs typeface="Comic Sans MS"/>
              </a:rPr>
              <a:t>	</a:t>
            </a:r>
            <a:r>
              <a:rPr sz="2800" b="1" spc="-15" dirty="0">
                <a:latin typeface="Comic Sans MS"/>
                <a:cs typeface="Comic Sans MS"/>
              </a:rPr>
              <a:t>St</a:t>
            </a:r>
            <a:r>
              <a:rPr sz="2800" b="1" spc="-20" dirty="0">
                <a:latin typeface="Comic Sans MS"/>
                <a:cs typeface="Comic Sans MS"/>
              </a:rPr>
              <a:t>ud</a:t>
            </a:r>
            <a:r>
              <a:rPr sz="2800" b="1" spc="-25" dirty="0">
                <a:latin typeface="Comic Sans MS"/>
                <a:cs typeface="Comic Sans MS"/>
              </a:rPr>
              <a:t>e</a:t>
            </a:r>
            <a:r>
              <a:rPr sz="2800" b="1" spc="-15" dirty="0">
                <a:latin typeface="Comic Sans MS"/>
                <a:cs typeface="Comic Sans MS"/>
              </a:rPr>
              <a:t>nt</a:t>
            </a:r>
            <a:r>
              <a:rPr sz="2800" b="1" spc="-5" dirty="0">
                <a:latin typeface="Comic Sans MS"/>
                <a:cs typeface="Comic Sans MS"/>
              </a:rPr>
              <a:t> </a:t>
            </a:r>
            <a:r>
              <a:rPr sz="2800" b="1" spc="-30" dirty="0">
                <a:latin typeface="Comic Sans MS"/>
                <a:cs typeface="Comic Sans MS"/>
              </a:rPr>
              <a:t>A</a:t>
            </a:r>
            <a:r>
              <a:rPr sz="2800" b="1" spc="-15" dirty="0">
                <a:latin typeface="Comic Sans MS"/>
                <a:cs typeface="Comic Sans MS"/>
              </a:rPr>
              <a:t>cti</a:t>
            </a:r>
            <a:r>
              <a:rPr sz="2800" b="1" spc="-20" dirty="0">
                <a:latin typeface="Comic Sans MS"/>
                <a:cs typeface="Comic Sans MS"/>
              </a:rPr>
              <a:t>v</a:t>
            </a:r>
            <a:r>
              <a:rPr sz="2800" b="1" spc="-15" dirty="0">
                <a:latin typeface="Comic Sans MS"/>
                <a:cs typeface="Comic Sans MS"/>
              </a:rPr>
              <a:t>ity</a:t>
            </a:r>
            <a:r>
              <a:rPr sz="2800" b="1" spc="45" dirty="0">
                <a:latin typeface="Comic Sans MS"/>
                <a:cs typeface="Comic Sans MS"/>
              </a:rPr>
              <a:t> </a:t>
            </a:r>
            <a:r>
              <a:rPr sz="2800" b="1" spc="-30" dirty="0">
                <a:latin typeface="Comic Sans MS"/>
                <a:cs typeface="Comic Sans MS"/>
              </a:rPr>
              <a:t>A</a:t>
            </a:r>
            <a:r>
              <a:rPr sz="2800" b="1" spc="-15" dirty="0">
                <a:latin typeface="Comic Sans MS"/>
                <a:cs typeface="Comic Sans MS"/>
              </a:rPr>
              <a:t>cc</a:t>
            </a:r>
            <a:r>
              <a:rPr sz="2800" b="1" spc="-10" dirty="0">
                <a:latin typeface="Comic Sans MS"/>
                <a:cs typeface="Comic Sans MS"/>
              </a:rPr>
              <a:t>o</a:t>
            </a:r>
            <a:r>
              <a:rPr sz="2800" b="1" spc="-20" dirty="0">
                <a:latin typeface="Comic Sans MS"/>
                <a:cs typeface="Comic Sans MS"/>
              </a:rPr>
              <a:t>u</a:t>
            </a:r>
            <a:r>
              <a:rPr sz="2800" b="1" spc="-15" dirty="0">
                <a:latin typeface="Comic Sans MS"/>
                <a:cs typeface="Comic Sans MS"/>
              </a:rPr>
              <a:t>nt</a:t>
            </a:r>
            <a:endParaRPr sz="2800" dirty="0">
              <a:latin typeface="Comic Sans MS"/>
              <a:cs typeface="Comic Sans MS"/>
            </a:endParaRPr>
          </a:p>
          <a:p>
            <a:pPr marL="2202180" indent="-218948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2202815" algn="l"/>
                <a:tab pos="4274820" algn="l"/>
              </a:tabLst>
            </a:pPr>
            <a:r>
              <a:rPr sz="2800" b="1" spc="-20" dirty="0">
                <a:latin typeface="Comic Sans MS"/>
                <a:cs typeface="Comic Sans MS"/>
              </a:rPr>
              <a:t>B</a:t>
            </a:r>
            <a:r>
              <a:rPr sz="2800" b="1" spc="-25" dirty="0">
                <a:latin typeface="Comic Sans MS"/>
                <a:cs typeface="Comic Sans MS"/>
              </a:rPr>
              <a:t>a</a:t>
            </a:r>
            <a:r>
              <a:rPr sz="2800" b="1" spc="-10" dirty="0">
                <a:latin typeface="Comic Sans MS"/>
                <a:cs typeface="Comic Sans MS"/>
              </a:rPr>
              <a:t>l</a:t>
            </a:r>
            <a:r>
              <a:rPr sz="2800" b="1" spc="-25" dirty="0">
                <a:latin typeface="Comic Sans MS"/>
                <a:cs typeface="Comic Sans MS"/>
              </a:rPr>
              <a:t>a</a:t>
            </a:r>
            <a:r>
              <a:rPr sz="2800" b="1" spc="-15" dirty="0">
                <a:latin typeface="Comic Sans MS"/>
                <a:cs typeface="Comic Sans MS"/>
              </a:rPr>
              <a:t>nc</a:t>
            </a:r>
            <a:r>
              <a:rPr sz="2800" b="1" spc="-25" dirty="0">
                <a:latin typeface="Comic Sans MS"/>
                <a:cs typeface="Comic Sans MS"/>
              </a:rPr>
              <a:t>e</a:t>
            </a:r>
            <a:r>
              <a:rPr sz="2800" b="1" spc="-15" dirty="0">
                <a:latin typeface="Comic Sans MS"/>
                <a:cs typeface="Comic Sans MS"/>
              </a:rPr>
              <a:t>s –</a:t>
            </a:r>
            <a:r>
              <a:rPr sz="2800" b="1" dirty="0">
                <a:latin typeface="Comic Sans MS"/>
                <a:cs typeface="Comic Sans MS"/>
              </a:rPr>
              <a:t>	</a:t>
            </a:r>
            <a:r>
              <a:rPr sz="2800" b="1" spc="-30" dirty="0">
                <a:latin typeface="Comic Sans MS"/>
                <a:cs typeface="Comic Sans MS"/>
              </a:rPr>
              <a:t>F</a:t>
            </a:r>
            <a:r>
              <a:rPr sz="2800" b="1" spc="-20" dirty="0">
                <a:latin typeface="Comic Sans MS"/>
                <a:cs typeface="Comic Sans MS"/>
              </a:rPr>
              <a:t>und</a:t>
            </a:r>
            <a:r>
              <a:rPr sz="2800" b="1" spc="10" dirty="0">
                <a:latin typeface="Comic Sans MS"/>
                <a:cs typeface="Comic Sans MS"/>
              </a:rPr>
              <a:t> </a:t>
            </a:r>
            <a:r>
              <a:rPr sz="2800" b="1" spc="-25" dirty="0">
                <a:latin typeface="Comic Sans MS"/>
                <a:cs typeface="Comic Sans MS"/>
              </a:rPr>
              <a:t>84*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Comic Sans MS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  <a:tab pos="838200" algn="l"/>
              </a:tabLst>
            </a:pP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0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25" dirty="0">
                <a:latin typeface="Comic Sans MS"/>
                <a:cs typeface="Comic Sans MS"/>
              </a:rPr>
              <a:t>R</a:t>
            </a:r>
            <a:r>
              <a:rPr sz="2800" spc="-20" dirty="0">
                <a:latin typeface="Comic Sans MS"/>
                <a:cs typeface="Comic Sans MS"/>
              </a:rPr>
              <a:t>e</a:t>
            </a:r>
            <a:r>
              <a:rPr sz="2800" spc="-25" dirty="0">
                <a:latin typeface="Comic Sans MS"/>
                <a:cs typeface="Comic Sans MS"/>
              </a:rPr>
              <a:t>f</a:t>
            </a:r>
            <a:r>
              <a:rPr sz="2800" spc="-15" dirty="0">
                <a:latin typeface="Comic Sans MS"/>
                <a:cs typeface="Comic Sans MS"/>
              </a:rPr>
              <a:t>er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to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P</a:t>
            </a:r>
            <a:r>
              <a:rPr sz="2800" spc="-15" dirty="0">
                <a:latin typeface="Comic Sans MS"/>
                <a:cs typeface="Comic Sans MS"/>
              </a:rPr>
              <a:t>re</a:t>
            </a:r>
            <a:r>
              <a:rPr sz="2800" spc="-20" dirty="0">
                <a:latin typeface="Comic Sans MS"/>
                <a:cs typeface="Comic Sans MS"/>
              </a:rPr>
              <a:t>v</a:t>
            </a:r>
            <a:r>
              <a:rPr sz="2800" spc="-15" dirty="0">
                <a:latin typeface="Comic Sans MS"/>
                <a:cs typeface="Comic Sans MS"/>
              </a:rPr>
              <a:t>i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5" dirty="0">
                <a:latin typeface="Comic Sans MS"/>
                <a:cs typeface="Comic Sans MS"/>
              </a:rPr>
              <a:t>s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</a:t>
            </a:r>
            <a:r>
              <a:rPr sz="2800" spc="-30" dirty="0">
                <a:latin typeface="Comic Sans MS"/>
                <a:cs typeface="Comic Sans MS"/>
              </a:rPr>
              <a:t>F</a:t>
            </a:r>
            <a:r>
              <a:rPr sz="2800" spc="-20" dirty="0">
                <a:latin typeface="Comic Sans MS"/>
                <a:cs typeface="Comic Sans MS"/>
              </a:rPr>
              <a:t>S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–</a:t>
            </a:r>
            <a:endParaRPr sz="2800" dirty="0">
              <a:latin typeface="Comic Sans MS"/>
              <a:cs typeface="Comic Sans MS"/>
            </a:endParaRPr>
          </a:p>
          <a:p>
            <a:pPr marL="992505" indent="-979805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993140" algn="l"/>
              </a:tabLst>
            </a:pPr>
            <a:r>
              <a:rPr sz="2800" spc="-20" dirty="0">
                <a:latin typeface="Comic Sans MS"/>
                <a:cs typeface="Comic Sans MS"/>
              </a:rPr>
              <a:t>(end</a:t>
            </a:r>
            <a:r>
              <a:rPr sz="2800" spc="-15" dirty="0">
                <a:latin typeface="Comic Sans MS"/>
                <a:cs typeface="Comic Sans MS"/>
              </a:rPr>
              <a:t>ing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c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20" dirty="0">
                <a:latin typeface="Comic Sans MS"/>
                <a:cs typeface="Comic Sans MS"/>
              </a:rPr>
              <a:t>mpa</a:t>
            </a:r>
            <a:r>
              <a:rPr sz="2800" spc="-15" dirty="0">
                <a:latin typeface="Comic Sans MS"/>
                <a:cs typeface="Comic Sans MS"/>
              </a:rPr>
              <a:t>red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to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c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5" dirty="0">
                <a:latin typeface="Comic Sans MS"/>
                <a:cs typeface="Comic Sans MS"/>
              </a:rPr>
              <a:t>rrent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yea</a:t>
            </a:r>
            <a:r>
              <a:rPr sz="2800" spc="-15" dirty="0">
                <a:latin typeface="Comic Sans MS"/>
                <a:cs typeface="Comic Sans MS"/>
              </a:rPr>
              <a:t>r</a:t>
            </a:r>
            <a:endParaRPr sz="2800" dirty="0">
              <a:latin typeface="Comic Sans MS"/>
              <a:cs typeface="Comic Sans MS"/>
            </a:endParaRPr>
          </a:p>
          <a:p>
            <a:pPr marL="1203960" indent="-119126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1204595" algn="l"/>
              </a:tabLst>
            </a:pPr>
            <a:r>
              <a:rPr sz="2800" spc="-25" dirty="0">
                <a:latin typeface="Comic Sans MS"/>
                <a:cs typeface="Comic Sans MS"/>
              </a:rPr>
              <a:t>b</a:t>
            </a:r>
            <a:r>
              <a:rPr sz="2800" spc="-20" dirty="0">
                <a:latin typeface="Comic Sans MS"/>
                <a:cs typeface="Comic Sans MS"/>
              </a:rPr>
              <a:t>eg</a:t>
            </a:r>
            <a:r>
              <a:rPr sz="2800" spc="-15" dirty="0">
                <a:latin typeface="Comic Sans MS"/>
                <a:cs typeface="Comic Sans MS"/>
              </a:rPr>
              <a:t>inning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ba</a:t>
            </a:r>
            <a:r>
              <a:rPr sz="2800" spc="-10" dirty="0">
                <a:latin typeface="Comic Sans MS"/>
                <a:cs typeface="Comic Sans MS"/>
              </a:rPr>
              <a:t>l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5" dirty="0">
                <a:latin typeface="Comic Sans MS"/>
                <a:cs typeface="Comic Sans MS"/>
              </a:rPr>
              <a:t>nce</a:t>
            </a:r>
            <a:r>
              <a:rPr sz="2800" spc="-20" dirty="0">
                <a:latin typeface="Comic Sans MS"/>
                <a:cs typeface="Comic Sans MS"/>
              </a:rPr>
              <a:t>s</a:t>
            </a:r>
            <a:r>
              <a:rPr sz="2800" spc="-15" dirty="0">
                <a:latin typeface="Comic Sans MS"/>
                <a:cs typeface="Comic Sans MS"/>
              </a:rPr>
              <a:t>)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356235" algn="l"/>
                <a:tab pos="865505" algn="l"/>
              </a:tabLst>
            </a:pPr>
            <a:r>
              <a:rPr sz="2800" spc="-25" dirty="0">
                <a:latin typeface="Comic Sans MS"/>
                <a:cs typeface="Comic Sans MS"/>
              </a:rPr>
              <a:t>b</a:t>
            </a:r>
            <a:r>
              <a:rPr sz="2800" spc="-10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25" dirty="0">
                <a:latin typeface="Comic Sans MS"/>
                <a:cs typeface="Comic Sans MS"/>
              </a:rPr>
              <a:t>T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15" dirty="0">
                <a:latin typeface="Comic Sans MS"/>
                <a:cs typeface="Comic Sans MS"/>
              </a:rPr>
              <a:t>t</a:t>
            </a:r>
            <a:r>
              <a:rPr sz="2800" spc="-20" dirty="0">
                <a:latin typeface="Comic Sans MS"/>
                <a:cs typeface="Comic Sans MS"/>
              </a:rPr>
              <a:t>a</a:t>
            </a:r>
            <a:r>
              <a:rPr sz="2800" spc="-10" dirty="0">
                <a:latin typeface="Comic Sans MS"/>
                <a:cs typeface="Comic Sans MS"/>
              </a:rPr>
              <a:t>l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R</a:t>
            </a:r>
            <a:r>
              <a:rPr sz="2800" spc="-20" dirty="0">
                <a:latin typeface="Comic Sans MS"/>
                <a:cs typeface="Comic Sans MS"/>
              </a:rPr>
              <a:t>ev</a:t>
            </a:r>
            <a:r>
              <a:rPr sz="2800" spc="-15" dirty="0">
                <a:latin typeface="Comic Sans MS"/>
                <a:cs typeface="Comic Sans MS"/>
              </a:rPr>
              <a:t>en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5" dirty="0">
                <a:latin typeface="Comic Sans MS"/>
                <a:cs typeface="Comic Sans MS"/>
              </a:rPr>
              <a:t>es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and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Ex</a:t>
            </a:r>
            <a:r>
              <a:rPr sz="2800" spc="-20" dirty="0">
                <a:latin typeface="Comic Sans MS"/>
                <a:cs typeface="Comic Sans MS"/>
              </a:rPr>
              <a:t>pend</a:t>
            </a:r>
            <a:r>
              <a:rPr sz="2800" spc="-15" dirty="0">
                <a:latin typeface="Comic Sans MS"/>
                <a:cs typeface="Comic Sans MS"/>
              </a:rPr>
              <a:t>it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5" dirty="0">
                <a:latin typeface="Comic Sans MS"/>
                <a:cs typeface="Comic Sans MS"/>
              </a:rPr>
              <a:t>res</a:t>
            </a:r>
            <a:endParaRPr sz="28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356235" algn="l"/>
                <a:tab pos="838200" algn="l"/>
              </a:tabLst>
            </a:pPr>
            <a:r>
              <a:rPr sz="2800" spc="-15" dirty="0">
                <a:latin typeface="Comic Sans MS"/>
                <a:cs typeface="Comic Sans MS"/>
              </a:rPr>
              <a:t>c.	</a:t>
            </a:r>
            <a:r>
              <a:rPr sz="2800" spc="-25" dirty="0">
                <a:latin typeface="Comic Sans MS"/>
                <a:cs typeface="Comic Sans MS"/>
              </a:rPr>
              <a:t>R</a:t>
            </a:r>
            <a:r>
              <a:rPr sz="2800" spc="-15" dirty="0">
                <a:latin typeface="Comic Sans MS"/>
                <a:cs typeface="Comic Sans MS"/>
              </a:rPr>
              <a:t>ec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15" dirty="0">
                <a:latin typeface="Comic Sans MS"/>
                <a:cs typeface="Comic Sans MS"/>
              </a:rPr>
              <a:t>rd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o</a:t>
            </a:r>
            <a:r>
              <a:rPr sz="2800" spc="-15" dirty="0">
                <a:latin typeface="Comic Sans MS"/>
                <a:cs typeface="Comic Sans MS"/>
              </a:rPr>
              <a:t>n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</a:t>
            </a:r>
            <a:r>
              <a:rPr sz="2800" spc="-30" dirty="0">
                <a:latin typeface="Comic Sans MS"/>
                <a:cs typeface="Comic Sans MS"/>
              </a:rPr>
              <a:t>F</a:t>
            </a:r>
            <a:r>
              <a:rPr sz="2800" spc="-20" dirty="0">
                <a:latin typeface="Comic Sans MS"/>
                <a:cs typeface="Comic Sans MS"/>
              </a:rPr>
              <a:t>S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inp</a:t>
            </a:r>
            <a:r>
              <a:rPr sz="2800" spc="-20" dirty="0">
                <a:latin typeface="Comic Sans MS"/>
                <a:cs typeface="Comic Sans MS"/>
              </a:rPr>
              <a:t>u</a:t>
            </a:r>
            <a:r>
              <a:rPr sz="2800" spc="-15" dirty="0">
                <a:latin typeface="Comic Sans MS"/>
                <a:cs typeface="Comic Sans MS"/>
              </a:rPr>
              <a:t>t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s</a:t>
            </a:r>
            <a:r>
              <a:rPr sz="2800" spc="-15" dirty="0">
                <a:latin typeface="Comic Sans MS"/>
                <a:cs typeface="Comic Sans MS"/>
              </a:rPr>
              <a:t>heet</a:t>
            </a:r>
            <a:r>
              <a:rPr sz="2800" spc="-20" dirty="0">
                <a:latin typeface="Comic Sans MS"/>
                <a:cs typeface="Comic Sans MS"/>
              </a:rPr>
              <a:t>/system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351" y="22302"/>
            <a:ext cx="115824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066800"/>
            <a:ext cx="58674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REMEMBER – ALWAYS ASK FOR HELP!  </a:t>
            </a:r>
          </a:p>
          <a:p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Your MASBO Mentor –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OPI Staff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Your neighbor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      </a:t>
            </a:r>
            <a:endParaRPr lang="en-US" b="1" dirty="0"/>
          </a:p>
        </p:txBody>
      </p:sp>
      <p:pic>
        <p:nvPicPr>
          <p:cNvPr id="7170" name="Picture 2" descr="C:\Users\nanderson\AppData\Local\Microsoft\Windows\Temporary Internet Files\Content.IE5\UNLL1JSF\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7" y="2971800"/>
            <a:ext cx="431596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pic>
        <p:nvPicPr>
          <p:cNvPr id="8195" name="Picture 3" descr="C:\Users\nanderson\AppData\Local\Microsoft\Windows\Temporary Internet Files\Content.IE5\XJSK3E3T\giveThanks30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1447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Noreen Anderson, Hellgate </a:t>
            </a:r>
            <a:r>
              <a:rPr lang="en-US" dirty="0" smtClean="0"/>
              <a:t>SD4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nanderson@hellgate.k12.mt.us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(406) 532-4021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Lorie Carey, Jefferson County High School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Lorie.Carey@jhs.k12.mt.us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(406) 225-3740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780108"/>
          </a:xfrm>
        </p:spPr>
        <p:txBody>
          <a:bodyPr/>
          <a:lstStyle/>
          <a:p>
            <a:r>
              <a:rPr lang="en-US" dirty="0" smtClean="0"/>
              <a:t>NOTIFY THE COUNTY WHEN CORRECTING BETWEEN FUNDS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7162800" cy="3962400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Grants (15) recoded to General or visa versa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Be sure to do by County deadline to hit their June Books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system transfers after County deadline –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sure clearing fund transfers show your corrections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Verify that your transfer is allowable – OPI Transfer Grid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dirty="0">
                <a:hlinkClick r:id="rId2"/>
              </a:rPr>
              <a:t>http://opi.mt.gov/Leadership/Finance-Grants/School-Finance/School-Finance-Accounting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C:\Users\nanderson\AppData\Local\Microsoft\Windows\Temporary Internet Files\Content.IE5\WN00NDRD\confused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5936"/>
            <a:ext cx="3276600" cy="28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TFS – PAYROLL COMPENSATED</a:t>
            </a:r>
            <a:br>
              <a:rPr lang="en-US" dirty="0" smtClean="0"/>
            </a:br>
            <a:r>
              <a:rPr lang="en-US" dirty="0" smtClean="0"/>
              <a:t>LONG TERM LIABILTIES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924800" cy="47244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WHAT ARE LONG TERM PAYROLL COMPENSATED LIABILITIES?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Section 1350.0 OPI Accounting Manual Definition: 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“Compensated  absences” are absences from employment 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because of illness, holiday, vacation, or other ‘reasons” for 	which the employer pays the employee.</a:t>
            </a:r>
          </a:p>
          <a:p>
            <a:pPr algn="l"/>
            <a:r>
              <a:rPr lang="en-US" b="1" dirty="0" smtClean="0"/>
              <a:t> 	Purpose is to provide full disclosure of all obligations of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 the district as required by GAAP. “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DOES NOT INCLUDE TERMINATION PAY PAID OUT IN CURRENT FISCAL YEAR. 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NOT ENTERED IN YOUR ACCOUNTING SYSTEM BUT RETAINED FOR TFS PURPOSES ONLY!</a:t>
            </a:r>
          </a:p>
          <a:p>
            <a:pPr algn="l"/>
            <a:endParaRPr lang="en-US" b="1" dirty="0">
              <a:solidFill>
                <a:schemeClr val="accent2"/>
              </a:solidFill>
            </a:endParaRPr>
          </a:p>
          <a:p>
            <a:pPr algn="l"/>
            <a:endParaRPr lang="en-US" b="1" dirty="0" smtClean="0">
              <a:solidFill>
                <a:schemeClr val="accent2"/>
              </a:solidFill>
            </a:endParaRP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TFS-PAYROLL</a:t>
            </a:r>
            <a:br>
              <a:rPr lang="en-US" dirty="0" smtClean="0"/>
            </a:br>
            <a:r>
              <a:rPr lang="en-US" dirty="0" smtClean="0"/>
              <a:t>LONG TERM LIABILITIES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848600" cy="441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TWO TYPES:  Current and </a:t>
            </a:r>
            <a:r>
              <a:rPr lang="en-US" sz="2400" b="1" dirty="0" smtClean="0"/>
              <a:t>Projected</a:t>
            </a:r>
          </a:p>
          <a:p>
            <a:pPr algn="l"/>
            <a:endParaRPr lang="en-US" sz="2400" b="1" dirty="0"/>
          </a:p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1) CURRENT LIABILITIES</a:t>
            </a:r>
          </a:p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       COMPENSATION OWED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DISTRICT CURRENT EMPLOYEES- 	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	*The cost of Employer payouts of Sick/Vacation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and/or personal days to ALL staff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*Check the Collective Bargaining Agreements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*Use current FY salaries (not next year) 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Includes Employer Taxes  - </a:t>
            </a:r>
          </a:p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Fica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(social security)/Medicare, TRS/PERS, WC and UI</a:t>
            </a:r>
          </a:p>
          <a:p>
            <a:endParaRPr lang="en-US" dirty="0"/>
          </a:p>
        </p:txBody>
      </p:sp>
      <p:pic>
        <p:nvPicPr>
          <p:cNvPr id="7172" name="Picture 4" descr="C:\Users\nanderson\AppData\Local\Microsoft\Windows\Temporary Internet Files\Content.IE5\KIU07YEQ\stress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03592"/>
            <a:ext cx="1371600" cy="14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380</TotalTime>
  <Words>1456</Words>
  <Application>Microsoft Office PowerPoint</Application>
  <PresentationFormat>On-screen Show (4:3)</PresentationFormat>
  <Paragraphs>675</Paragraphs>
  <Slides>56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Waveform</vt:lpstr>
      <vt:lpstr>Acrobat Document</vt:lpstr>
      <vt:lpstr>SECTION I:  PAYROLL YEAR END</vt:lpstr>
      <vt:lpstr>Do you have all payroll completed?</vt:lpstr>
      <vt:lpstr>Quarterly Reports and Taxes    SUCH AS Fica/Medicare, State, TRS, PERS, Annuities, etc. </vt:lpstr>
      <vt:lpstr>PowerPoint Presentation</vt:lpstr>
      <vt:lpstr>CHECK PAYROLL CODING  </vt:lpstr>
      <vt:lpstr>NOTIFY THE COUNTY WHEN CORRECTING BETWEEN FUNDS</vt:lpstr>
      <vt:lpstr>Questions?</vt:lpstr>
      <vt:lpstr>TFS – PAYROLL COMPENSATED LONG TERM LIABILTIES</vt:lpstr>
      <vt:lpstr>TFS-PAYROLL LONG TERM LIABILITIES</vt:lpstr>
      <vt:lpstr>PowerPoint Presentation</vt:lpstr>
      <vt:lpstr>TFS -  PAYROLL  LONG TERM LIABILITIES</vt:lpstr>
      <vt:lpstr>PowerPoint Presentation</vt:lpstr>
      <vt:lpstr>TFS – PAYROLL  LONG TERM LIABILITIES</vt:lpstr>
      <vt:lpstr>GASB 75 – POST EMPLOYMENT BENEFITS (OPEB)</vt:lpstr>
      <vt:lpstr>GASB 75 - OPEB</vt:lpstr>
      <vt:lpstr>PowerPoint Presentation</vt:lpstr>
      <vt:lpstr>PowerPoint Presentation</vt:lpstr>
      <vt:lpstr>PowerPoint Presentation</vt:lpstr>
      <vt:lpstr>MAEFAIRS-TFS PAYROLL INPUTS</vt:lpstr>
      <vt:lpstr>MAEFAIRS-TFS PAYROLL INPUTS</vt:lpstr>
      <vt:lpstr>MAEFAIRS-TFS PAYROLL INPUTS</vt:lpstr>
      <vt:lpstr>TFS – PAYROLL </vt:lpstr>
      <vt:lpstr>PowerPoint Presentation</vt:lpstr>
      <vt:lpstr>SECTION II  TFS –REVENUES AND EXPENDITURES</vt:lpstr>
      <vt:lpstr>TFS –  REVENUES AND EXPENDITURES</vt:lpstr>
      <vt:lpstr>TFS – REVENUES </vt:lpstr>
      <vt:lpstr>PowerPoint Presentation</vt:lpstr>
      <vt:lpstr>PowerPoint Presentation</vt:lpstr>
      <vt:lpstr>TFS - REVENUES</vt:lpstr>
      <vt:lpstr>PowerPoint Presentation</vt:lpstr>
      <vt:lpstr>PowerPoint Presentation</vt:lpstr>
      <vt:lpstr>TFS - REVENUES</vt:lpstr>
      <vt:lpstr>TFS - REVENUES</vt:lpstr>
      <vt:lpstr>TFS-REVENUES</vt:lpstr>
      <vt:lpstr>TFS - REVENUES</vt:lpstr>
      <vt:lpstr>PowerPoint Presentation</vt:lpstr>
      <vt:lpstr>PowerPoint Presentation</vt:lpstr>
      <vt:lpstr>PowerPoint Presentation</vt:lpstr>
      <vt:lpstr>TAXES RECEIVABLES</vt:lpstr>
      <vt:lpstr>TFS - REVENUES</vt:lpstr>
      <vt:lpstr>TFS - EXPENDITURES</vt:lpstr>
      <vt:lpstr>PowerPoint Presentation</vt:lpstr>
      <vt:lpstr> TFS- EXPENDITURES</vt:lpstr>
      <vt:lpstr>TFS - EXPENDITURES</vt:lpstr>
      <vt:lpstr>PowerPoint Presentation</vt:lpstr>
      <vt:lpstr>TFS - EXPENDITURES</vt:lpstr>
      <vt:lpstr>TFS - EXPENDITURES</vt:lpstr>
      <vt:lpstr>TFS - EXPENDITURES</vt:lpstr>
      <vt:lpstr>TFS – REVENUES &amp; EXPENDITURES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COMING!</vt:lpstr>
    </vt:vector>
  </TitlesOfParts>
  <Company>Hellgate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I:  PAYROLL</dc:title>
  <dc:creator>Noreen Anderson</dc:creator>
  <cp:lastModifiedBy>Noreen Anderson</cp:lastModifiedBy>
  <cp:revision>54</cp:revision>
  <cp:lastPrinted>2015-06-08T23:19:52Z</cp:lastPrinted>
  <dcterms:created xsi:type="dcterms:W3CDTF">2015-06-08T23:18:22Z</dcterms:created>
  <dcterms:modified xsi:type="dcterms:W3CDTF">2019-06-05T21:28:41Z</dcterms:modified>
</cp:coreProperties>
</file>