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23"/>
  </p:handoutMasterIdLst>
  <p:sldIdLst>
    <p:sldId id="256" r:id="rId2"/>
    <p:sldId id="279" r:id="rId3"/>
    <p:sldId id="258" r:id="rId4"/>
    <p:sldId id="259" r:id="rId5"/>
    <p:sldId id="262" r:id="rId6"/>
    <p:sldId id="260" r:id="rId7"/>
    <p:sldId id="269" r:id="rId8"/>
    <p:sldId id="270" r:id="rId9"/>
    <p:sldId id="271" r:id="rId10"/>
    <p:sldId id="272" r:id="rId11"/>
    <p:sldId id="273" r:id="rId12"/>
    <p:sldId id="274" r:id="rId13"/>
    <p:sldId id="275" r:id="rId14"/>
    <p:sldId id="276" r:id="rId15"/>
    <p:sldId id="261" r:id="rId16"/>
    <p:sldId id="263" r:id="rId17"/>
    <p:sldId id="265" r:id="rId18"/>
    <p:sldId id="266" r:id="rId19"/>
    <p:sldId id="267" r:id="rId20"/>
    <p:sldId id="268" r:id="rId21"/>
    <p:sldId id="278"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9" cy="461172"/>
          </a:xfrm>
          <a:prstGeom prst="rect">
            <a:avLst/>
          </a:prstGeom>
        </p:spPr>
        <p:txBody>
          <a:bodyPr vert="horz" lIns="90901" tIns="45450" rIns="90901" bIns="45450" rtlCol="0"/>
          <a:lstStyle>
            <a:lvl1pPr algn="l">
              <a:defRPr sz="1200"/>
            </a:lvl1pPr>
          </a:lstStyle>
          <a:p>
            <a:endParaRPr lang="en-US"/>
          </a:p>
        </p:txBody>
      </p:sp>
      <p:sp>
        <p:nvSpPr>
          <p:cNvPr id="3" name="Date Placeholder 2"/>
          <p:cNvSpPr>
            <a:spLocks noGrp="1"/>
          </p:cNvSpPr>
          <p:nvPr>
            <p:ph type="dt" sz="quarter" idx="1"/>
          </p:nvPr>
        </p:nvSpPr>
        <p:spPr>
          <a:xfrm>
            <a:off x="3937010" y="0"/>
            <a:ext cx="3011489" cy="461172"/>
          </a:xfrm>
          <a:prstGeom prst="rect">
            <a:avLst/>
          </a:prstGeom>
        </p:spPr>
        <p:txBody>
          <a:bodyPr vert="horz" lIns="90901" tIns="45450" rIns="90901" bIns="45450" rtlCol="0"/>
          <a:lstStyle>
            <a:lvl1pPr algn="r">
              <a:defRPr sz="1200"/>
            </a:lvl1pPr>
          </a:lstStyle>
          <a:p>
            <a:fld id="{11E34C05-DF7B-4205-BEF9-65D82328B465}" type="datetimeFigureOut">
              <a:rPr lang="en-US" smtClean="0"/>
              <a:t>6/6/2016</a:t>
            </a:fld>
            <a:endParaRPr lang="en-US"/>
          </a:p>
        </p:txBody>
      </p:sp>
      <p:sp>
        <p:nvSpPr>
          <p:cNvPr id="4" name="Footer Placeholder 3"/>
          <p:cNvSpPr>
            <a:spLocks noGrp="1"/>
          </p:cNvSpPr>
          <p:nvPr>
            <p:ph type="ftr" sz="quarter" idx="2"/>
          </p:nvPr>
        </p:nvSpPr>
        <p:spPr>
          <a:xfrm>
            <a:off x="0" y="8773324"/>
            <a:ext cx="3011489" cy="461172"/>
          </a:xfrm>
          <a:prstGeom prst="rect">
            <a:avLst/>
          </a:prstGeom>
        </p:spPr>
        <p:txBody>
          <a:bodyPr vert="horz" lIns="90901" tIns="45450" rIns="90901" bIns="45450" rtlCol="0" anchor="b"/>
          <a:lstStyle>
            <a:lvl1pPr algn="l">
              <a:defRPr sz="1200"/>
            </a:lvl1pPr>
          </a:lstStyle>
          <a:p>
            <a:endParaRPr lang="en-US"/>
          </a:p>
        </p:txBody>
      </p:sp>
      <p:sp>
        <p:nvSpPr>
          <p:cNvPr id="5" name="Slide Number Placeholder 4"/>
          <p:cNvSpPr>
            <a:spLocks noGrp="1"/>
          </p:cNvSpPr>
          <p:nvPr>
            <p:ph type="sldNum" sz="quarter" idx="3"/>
          </p:nvPr>
        </p:nvSpPr>
        <p:spPr>
          <a:xfrm>
            <a:off x="3937010" y="8773324"/>
            <a:ext cx="3011489" cy="461172"/>
          </a:xfrm>
          <a:prstGeom prst="rect">
            <a:avLst/>
          </a:prstGeom>
        </p:spPr>
        <p:txBody>
          <a:bodyPr vert="horz" lIns="90901" tIns="45450" rIns="90901" bIns="45450" rtlCol="0" anchor="b"/>
          <a:lstStyle>
            <a:lvl1pPr algn="r">
              <a:defRPr sz="1200"/>
            </a:lvl1pPr>
          </a:lstStyle>
          <a:p>
            <a:fld id="{E4F4ED41-DFAE-4AFD-8EF8-DD0DC3A9000D}" type="slidenum">
              <a:rPr lang="en-US" smtClean="0"/>
              <a:t>‹#›</a:t>
            </a:fld>
            <a:endParaRPr lang="en-US"/>
          </a:p>
        </p:txBody>
      </p:sp>
    </p:spTree>
    <p:extLst>
      <p:ext uri="{BB962C8B-B14F-4D97-AF65-F5344CB8AC3E}">
        <p14:creationId xmlns:p14="http://schemas.microsoft.com/office/powerpoint/2010/main" val="16496490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FE04CF-F1DA-4A21-A776-89B9A9C1CD79}"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1075967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FE04CF-F1DA-4A21-A776-89B9A9C1CD79}"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3242043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FE04CF-F1DA-4A21-A776-89B9A9C1CD79}"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54740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FE04CF-F1DA-4A21-A776-89B9A9C1CD79}"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376986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FE04CF-F1DA-4A21-A776-89B9A9C1CD79}"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2482966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FE04CF-F1DA-4A21-A776-89B9A9C1CD79}" type="datetimeFigureOut">
              <a:rPr lang="en-US" smtClean="0"/>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146700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FE04CF-F1DA-4A21-A776-89B9A9C1CD79}" type="datetimeFigureOut">
              <a:rPr lang="en-US" smtClean="0"/>
              <a:t>6/6/2016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2410271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FE04CF-F1DA-4A21-A776-89B9A9C1CD79}" type="datetimeFigureOut">
              <a:rPr lang="en-US" smtClean="0"/>
              <a:t>6/6/2016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3488062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E04CF-F1DA-4A21-A776-89B9A9C1CD79}" type="datetimeFigureOut">
              <a:rPr lang="en-US" smtClean="0"/>
              <a:t>6/6/2016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434103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FE04CF-F1DA-4A21-A776-89B9A9C1CD79}" type="datetimeFigureOut">
              <a:rPr lang="en-US" smtClean="0"/>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1831837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FE04CF-F1DA-4A21-A776-89B9A9C1CD79}" type="datetimeFigureOut">
              <a:rPr lang="en-US" smtClean="0"/>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959B1D-DE9B-4186-8728-5DDB8B10C9FE}" type="slidenum">
              <a:rPr lang="en-US" smtClean="0"/>
              <a:t>‹#›</a:t>
            </a:fld>
            <a:endParaRPr lang="en-US"/>
          </a:p>
        </p:txBody>
      </p:sp>
    </p:spTree>
    <p:extLst>
      <p:ext uri="{BB962C8B-B14F-4D97-AF65-F5344CB8AC3E}">
        <p14:creationId xmlns:p14="http://schemas.microsoft.com/office/powerpoint/2010/main" val="184073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colorTemperature colorTemp="11200"/>
                    </a14:imgEffect>
                    <a14:imgEffect>
                      <a14:saturation sat="120000"/>
                    </a14:imgEffect>
                    <a14:imgEffect>
                      <a14:brightnessContrast bright="20000" contrast="-40000"/>
                    </a14:imgEffect>
                  </a14:imgLayer>
                </a14:imgProps>
              </a:ext>
            </a:extLst>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FE04CF-F1DA-4A21-A776-89B9A9C1CD79}" type="datetimeFigureOut">
              <a:rPr lang="en-US" smtClean="0"/>
              <a:t>6/6/2016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959B1D-DE9B-4186-8728-5DDB8B10C9FE}" type="slidenum">
              <a:rPr lang="en-US" smtClean="0"/>
              <a:t>‹#›</a:t>
            </a:fld>
            <a:endParaRPr lang="en-US"/>
          </a:p>
        </p:txBody>
      </p:sp>
    </p:spTree>
    <p:extLst>
      <p:ext uri="{BB962C8B-B14F-4D97-AF65-F5344CB8AC3E}">
        <p14:creationId xmlns:p14="http://schemas.microsoft.com/office/powerpoint/2010/main" val="5639428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IRS Audit</a:t>
            </a:r>
            <a:endParaRPr lang="en-US" dirty="0"/>
          </a:p>
        </p:txBody>
      </p:sp>
      <p:sp>
        <p:nvSpPr>
          <p:cNvPr id="3" name="Subtitle 2"/>
          <p:cNvSpPr>
            <a:spLocks noGrp="1"/>
          </p:cNvSpPr>
          <p:nvPr>
            <p:ph type="subTitle" idx="1"/>
          </p:nvPr>
        </p:nvSpPr>
        <p:spPr>
          <a:xfrm>
            <a:off x="1371600" y="3886200"/>
            <a:ext cx="6400800" cy="1295400"/>
          </a:xfrm>
        </p:spPr>
        <p:txBody>
          <a:bodyPr/>
          <a:lstStyle/>
          <a:p>
            <a:r>
              <a:rPr lang="en-US" dirty="0" smtClean="0">
                <a:solidFill>
                  <a:schemeClr val="tx1"/>
                </a:solidFill>
              </a:rPr>
              <a:t>Kathy Preeshl, North Star Schools</a:t>
            </a:r>
          </a:p>
          <a:p>
            <a:r>
              <a:rPr lang="en-US" dirty="0" smtClean="0">
                <a:solidFill>
                  <a:schemeClr val="tx1"/>
                </a:solidFill>
              </a:rPr>
              <a:t>Jane Knudsen, Malta Schools</a:t>
            </a:r>
          </a:p>
        </p:txBody>
      </p:sp>
    </p:spTree>
    <p:extLst>
      <p:ext uri="{BB962C8B-B14F-4D97-AF65-F5344CB8AC3E}">
        <p14:creationId xmlns:p14="http://schemas.microsoft.com/office/powerpoint/2010/main" val="992041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a:bodyPr>
          <a:lstStyle/>
          <a:p>
            <a:r>
              <a:rPr lang="en-US" dirty="0" smtClean="0"/>
              <a:t>Annual financial reports for 2013/2014.</a:t>
            </a:r>
          </a:p>
          <a:p>
            <a:r>
              <a:rPr lang="en-US" dirty="0" smtClean="0"/>
              <a:t>Employee benefit packages/policies.  </a:t>
            </a:r>
          </a:p>
          <a:p>
            <a:r>
              <a:rPr lang="en-US" dirty="0" smtClean="0"/>
              <a:t>Employee manuals.</a:t>
            </a:r>
          </a:p>
          <a:p>
            <a:r>
              <a:rPr lang="en-US" dirty="0" smtClean="0"/>
              <a:t>Information about individuals who received both a 1099 and a W-2 in the same year.</a:t>
            </a:r>
          </a:p>
          <a:p>
            <a:r>
              <a:rPr lang="en-US" dirty="0" smtClean="0"/>
              <a:t>Employee settlements and lawsuits.</a:t>
            </a:r>
          </a:p>
        </p:txBody>
      </p:sp>
    </p:spTree>
    <p:extLst>
      <p:ext uri="{BB962C8B-B14F-4D97-AF65-F5344CB8AC3E}">
        <p14:creationId xmlns:p14="http://schemas.microsoft.com/office/powerpoint/2010/main" val="1591649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r>
              <a:rPr lang="en-US" dirty="0" smtClean="0"/>
              <a:t>Written policies for:</a:t>
            </a:r>
          </a:p>
          <a:p>
            <a:pPr lvl="1"/>
            <a:r>
              <a:rPr lang="en-US" dirty="0" smtClean="0"/>
              <a:t>Accountable/non accountable plans</a:t>
            </a:r>
          </a:p>
          <a:p>
            <a:pPr lvl="1"/>
            <a:r>
              <a:rPr lang="en-US" dirty="0" smtClean="0"/>
              <a:t>Automobile allowances and/or reimbursements.</a:t>
            </a:r>
          </a:p>
          <a:p>
            <a:pPr lvl="1"/>
            <a:r>
              <a:rPr lang="en-US" dirty="0" smtClean="0"/>
              <a:t>Travel allowances and/or reimbursements.</a:t>
            </a:r>
          </a:p>
          <a:p>
            <a:pPr lvl="1"/>
            <a:r>
              <a:rPr lang="en-US" dirty="0" smtClean="0"/>
              <a:t>Entertainment allowances and/or reimbursements.</a:t>
            </a:r>
          </a:p>
          <a:p>
            <a:pPr lvl="1"/>
            <a:r>
              <a:rPr lang="en-US" dirty="0" smtClean="0"/>
              <a:t>Employer provided automobiles.</a:t>
            </a:r>
          </a:p>
          <a:p>
            <a:pPr lvl="1"/>
            <a:r>
              <a:rPr lang="en-US" dirty="0" smtClean="0"/>
              <a:t>Meal allowances and/or reimbursements.</a:t>
            </a:r>
          </a:p>
          <a:p>
            <a:pPr lvl="1"/>
            <a:r>
              <a:rPr lang="en-US" dirty="0" smtClean="0"/>
              <a:t>Educational assistance.</a:t>
            </a:r>
          </a:p>
          <a:p>
            <a:pPr lvl="1"/>
            <a:r>
              <a:rPr lang="en-US" dirty="0" smtClean="0"/>
              <a:t>Cell phones provided to employees.</a:t>
            </a:r>
          </a:p>
          <a:p>
            <a:pPr lvl="1"/>
            <a:r>
              <a:rPr lang="en-US" dirty="0" smtClean="0"/>
              <a:t>Employer provided housing</a:t>
            </a:r>
          </a:p>
          <a:p>
            <a:pPr lvl="1"/>
            <a:r>
              <a:rPr lang="en-US" dirty="0" smtClean="0"/>
              <a:t>Moving expense reimbursements.</a:t>
            </a:r>
          </a:p>
        </p:txBody>
      </p:sp>
    </p:spTree>
    <p:extLst>
      <p:ext uri="{BB962C8B-B14F-4D97-AF65-F5344CB8AC3E}">
        <p14:creationId xmlns:p14="http://schemas.microsoft.com/office/powerpoint/2010/main" val="3884410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en-US" dirty="0" smtClean="0"/>
              <a:t>After reviewing records for 4 ½ days, Mr. Gilbert went over his findings with me.</a:t>
            </a:r>
          </a:p>
          <a:p>
            <a:r>
              <a:rPr lang="en-US" dirty="0" smtClean="0"/>
              <a:t>We had two major issues – 1099s and taxable benefits on $350 times 2.</a:t>
            </a:r>
          </a:p>
          <a:p>
            <a:r>
              <a:rPr lang="en-US" dirty="0" smtClean="0"/>
              <a:t>1099 penalties – failure to file ($100) and failure to provide ($100).  These could have been avoided with W-9s that indicated if a 1099 should have been issued.</a:t>
            </a:r>
          </a:p>
          <a:p>
            <a:r>
              <a:rPr lang="en-US" dirty="0"/>
              <a:t>Of the initial list of 25 plus, I was able to get W-9s on all but 1.  That helped eliminate those that are exempt and those that need a 1099</a:t>
            </a:r>
            <a:r>
              <a:rPr lang="en-US" dirty="0" smtClean="0"/>
              <a:t>.</a:t>
            </a:r>
          </a:p>
          <a:p>
            <a:r>
              <a:rPr lang="en-US" dirty="0" smtClean="0"/>
              <a:t>Mr. Gilbert gave me 10 names and allowed me time to reduce the initial penalties of $5,531.53.  Which is the 28% backup withholding tax on $19,755.46 of 1099s that should have been filed.</a:t>
            </a:r>
          </a:p>
        </p:txBody>
      </p:sp>
    </p:spTree>
    <p:extLst>
      <p:ext uri="{BB962C8B-B14F-4D97-AF65-F5344CB8AC3E}">
        <p14:creationId xmlns:p14="http://schemas.microsoft.com/office/powerpoint/2010/main" val="2675279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49963"/>
          </a:xfrm>
        </p:spPr>
        <p:txBody>
          <a:bodyPr>
            <a:normAutofit fontScale="92500" lnSpcReduction="20000"/>
          </a:bodyPr>
          <a:lstStyle/>
          <a:p>
            <a:r>
              <a:rPr lang="en-US" dirty="0" smtClean="0"/>
              <a:t>Then using IRS form 4669 (statement of payments received) I sent these out to the individuals to sign off that they reported the money on their taxes.</a:t>
            </a:r>
          </a:p>
          <a:p>
            <a:r>
              <a:rPr lang="en-US" dirty="0" smtClean="0"/>
              <a:t>Out of 10, I received all but 2 back – 1 refused to provide on the grounds he may now be audited.  The other refused to answer my phone calls/letters.</a:t>
            </a:r>
          </a:p>
          <a:p>
            <a:r>
              <a:rPr lang="en-US" dirty="0" smtClean="0"/>
              <a:t>Total fine was $491.93 for backup withholding and $1400 for failure to provide/failure to file.  $1,891.93.</a:t>
            </a:r>
          </a:p>
          <a:p>
            <a:r>
              <a:rPr lang="en-US" dirty="0" smtClean="0"/>
              <a:t>However!  In September, I received another bill for an additional $69.75 due to an error in his calculation.</a:t>
            </a:r>
          </a:p>
          <a:p>
            <a:endParaRPr lang="en-US" dirty="0"/>
          </a:p>
          <a:p>
            <a:endParaRPr lang="en-US" dirty="0"/>
          </a:p>
        </p:txBody>
      </p:sp>
    </p:spTree>
    <p:extLst>
      <p:ext uri="{BB962C8B-B14F-4D97-AF65-F5344CB8AC3E}">
        <p14:creationId xmlns:p14="http://schemas.microsoft.com/office/powerpoint/2010/main" val="2719744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85000" lnSpcReduction="10000"/>
          </a:bodyPr>
          <a:lstStyle/>
          <a:p>
            <a:r>
              <a:rPr lang="en-US" dirty="0" smtClean="0"/>
              <a:t>Taxable fringe benefits – Hello!  Important!  Our principals/super receive a $350 “membership” fee.  And it is paid to them thru claims.  This should have been run thru payroll!!  This oversight cost the district $282.12 – payroll taxes plus interest and penalties.</a:t>
            </a:r>
          </a:p>
          <a:p>
            <a:r>
              <a:rPr lang="en-US" dirty="0" smtClean="0"/>
              <a:t>It also meant that I needed to amend their W-2s and that meant amending tax returns/interest and penalties for them.</a:t>
            </a:r>
          </a:p>
          <a:p>
            <a:r>
              <a:rPr lang="en-US" dirty="0" smtClean="0"/>
              <a:t>After Mr. Gilbert </a:t>
            </a:r>
            <a:r>
              <a:rPr lang="en-US" dirty="0"/>
              <a:t>left, he called and requested various additional payroll information</a:t>
            </a:r>
            <a:r>
              <a:rPr lang="en-US" dirty="0" smtClean="0"/>
              <a:t>.</a:t>
            </a:r>
          </a:p>
          <a:p>
            <a:r>
              <a:rPr lang="en-US" dirty="0" smtClean="0"/>
              <a:t>However by the beginning of August, he was done.</a:t>
            </a:r>
          </a:p>
          <a:p>
            <a:r>
              <a:rPr lang="en-US" dirty="0" smtClean="0"/>
              <a:t>I cut a check for $2,243.80 and jumped for joy.</a:t>
            </a:r>
          </a:p>
          <a:p>
            <a:r>
              <a:rPr lang="en-US" dirty="0" smtClean="0"/>
              <a:t>The final audit was received in late September.</a:t>
            </a:r>
            <a:endParaRPr lang="en-US" dirty="0"/>
          </a:p>
          <a:p>
            <a:endParaRPr lang="en-US" dirty="0"/>
          </a:p>
        </p:txBody>
      </p:sp>
    </p:spTree>
    <p:extLst>
      <p:ext uri="{BB962C8B-B14F-4D97-AF65-F5344CB8AC3E}">
        <p14:creationId xmlns:p14="http://schemas.microsoft.com/office/powerpoint/2010/main" val="2615875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Panic!</a:t>
            </a:r>
            <a:endParaRPr lang="en-US" dirty="0"/>
          </a:p>
        </p:txBody>
      </p:sp>
      <p:sp>
        <p:nvSpPr>
          <p:cNvPr id="3" name="Content Placeholder 2"/>
          <p:cNvSpPr>
            <a:spLocks noGrp="1"/>
          </p:cNvSpPr>
          <p:nvPr>
            <p:ph idx="1"/>
          </p:nvPr>
        </p:nvSpPr>
        <p:spPr/>
        <p:txBody>
          <a:bodyPr/>
          <a:lstStyle/>
          <a:p>
            <a:r>
              <a:rPr lang="en-US" dirty="0" smtClean="0"/>
              <a:t>If you have everything in order – you should have no problems.  </a:t>
            </a:r>
          </a:p>
          <a:p>
            <a:r>
              <a:rPr lang="en-US" dirty="0" smtClean="0"/>
              <a:t>Don’t be afraid to ask questions, Mr. Gilbert was very professional and very easy to work with. </a:t>
            </a:r>
          </a:p>
        </p:txBody>
      </p:sp>
    </p:spTree>
    <p:extLst>
      <p:ext uri="{BB962C8B-B14F-4D97-AF65-F5344CB8AC3E}">
        <p14:creationId xmlns:p14="http://schemas.microsoft.com/office/powerpoint/2010/main" val="127362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 Do Now </a:t>
            </a: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n-US" dirty="0" smtClean="0"/>
              <a:t>I send out letter to everyone that does work in the school, even if I know they are a corporation, I request a W-9.</a:t>
            </a:r>
          </a:p>
          <a:p>
            <a:r>
              <a:rPr lang="en-US" dirty="0" smtClean="0"/>
              <a:t>Sample of what my letter includes:</a:t>
            </a:r>
          </a:p>
          <a:p>
            <a:pPr lvl="1"/>
            <a:r>
              <a:rPr lang="en-US" dirty="0" smtClean="0"/>
              <a:t>Date:/To:/From:/RE:  W-9</a:t>
            </a:r>
            <a:endParaRPr lang="en-US" dirty="0"/>
          </a:p>
          <a:p>
            <a:pPr lvl="1"/>
            <a:r>
              <a:rPr lang="en-US" dirty="0"/>
              <a:t>Due to an audit of the North Star School District, North Star School District will now be required to have the following information on file for all individuals and businesses performing services for North Star School District.</a:t>
            </a:r>
          </a:p>
          <a:p>
            <a:pPr lvl="1"/>
            <a:r>
              <a:rPr lang="en-US" dirty="0"/>
              <a:t>Please fill out the enclosed W-9 Form completely and return to:</a:t>
            </a:r>
          </a:p>
          <a:p>
            <a:pPr lvl="1"/>
            <a:r>
              <a:rPr lang="en-US" dirty="0"/>
              <a:t>North Star School District 99M, Attn:  Kathy Preeshl, PO Box 129, Rudyard, MT  59540.</a:t>
            </a:r>
          </a:p>
          <a:p>
            <a:endParaRPr lang="en-US" dirty="0"/>
          </a:p>
        </p:txBody>
      </p:sp>
    </p:spTree>
    <p:extLst>
      <p:ext uri="{BB962C8B-B14F-4D97-AF65-F5344CB8AC3E}">
        <p14:creationId xmlns:p14="http://schemas.microsoft.com/office/powerpoint/2010/main" val="3155870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W-9s Received</a:t>
            </a:r>
            <a:endParaRPr lang="en-US" dirty="0"/>
          </a:p>
        </p:txBody>
      </p:sp>
      <p:sp>
        <p:nvSpPr>
          <p:cNvPr id="3" name="Content Placeholder 2"/>
          <p:cNvSpPr>
            <a:spLocks noGrp="1"/>
          </p:cNvSpPr>
          <p:nvPr>
            <p:ph idx="1"/>
          </p:nvPr>
        </p:nvSpPr>
        <p:spPr/>
        <p:txBody>
          <a:bodyPr/>
          <a:lstStyle/>
          <a:p>
            <a:r>
              <a:rPr lang="en-US" dirty="0" smtClean="0"/>
              <a:t>Keep Track with Excel File</a:t>
            </a:r>
          </a:p>
          <a:p>
            <a:r>
              <a:rPr lang="en-US" dirty="0" smtClean="0"/>
              <a:t>With the help of my AD he talked to the local pools and had everyone in the pool fill out W-9s and then he also sent them out to all of the schools in our district.  Didn’t expect him to do this but was great help.  </a:t>
            </a:r>
          </a:p>
          <a:p>
            <a:endParaRPr lang="en-US" dirty="0"/>
          </a:p>
        </p:txBody>
      </p:sp>
    </p:spTree>
    <p:extLst>
      <p:ext uri="{BB962C8B-B14F-4D97-AF65-F5344CB8AC3E}">
        <p14:creationId xmlns:p14="http://schemas.microsoft.com/office/powerpoint/2010/main" val="2531136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76937949"/>
              </p:ext>
            </p:extLst>
          </p:nvPr>
        </p:nvGraphicFramePr>
        <p:xfrm>
          <a:off x="762000" y="304800"/>
          <a:ext cx="7543798" cy="5440354"/>
        </p:xfrm>
        <a:graphic>
          <a:graphicData uri="http://schemas.openxmlformats.org/drawingml/2006/table">
            <a:tbl>
              <a:tblPr>
                <a:tableStyleId>{5C22544A-7EE6-4342-B048-85BDC9FD1C3A}</a:tableStyleId>
              </a:tblPr>
              <a:tblGrid>
                <a:gridCol w="1811650"/>
                <a:gridCol w="1201443"/>
                <a:gridCol w="935860"/>
                <a:gridCol w="853658"/>
                <a:gridCol w="749322"/>
                <a:gridCol w="777777"/>
                <a:gridCol w="607044"/>
                <a:gridCol w="607044"/>
              </a:tblGrid>
              <a:tr h="218961">
                <a:tc gridSpan="8">
                  <a:txBody>
                    <a:bodyPr/>
                    <a:lstStyle/>
                    <a:p>
                      <a:pPr algn="ctr" fontAlgn="b"/>
                      <a:r>
                        <a:rPr lang="en-US" sz="1000" u="none" strike="noStrike" dirty="0">
                          <a:effectLst/>
                        </a:rPr>
                        <a:t>W-9 Received Do Not Need to Issue 1099's</a:t>
                      </a:r>
                      <a:endParaRPr lang="en-US" sz="1000" b="1" i="0" u="none" strike="noStrike" dirty="0">
                        <a:solidFill>
                          <a:srgbClr val="000000"/>
                        </a:solidFill>
                        <a:effectLst/>
                        <a:latin typeface="Calibri"/>
                      </a:endParaRPr>
                    </a:p>
                  </a:txBody>
                  <a:tcPr marL="7006" marR="7006" marT="700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73729">
                <a:tc>
                  <a:txBody>
                    <a:bodyPr/>
                    <a:lstStyle/>
                    <a:p>
                      <a:pPr algn="ctr" fontAlgn="ctr"/>
                      <a:r>
                        <a:rPr lang="en-US" sz="800" u="none" strike="noStrike">
                          <a:effectLst/>
                        </a:rPr>
                        <a:t>Name of Company</a:t>
                      </a:r>
                      <a:endParaRPr lang="en-US" sz="800" b="0" i="0" u="none" strike="noStrike">
                        <a:solidFill>
                          <a:srgbClr val="000000"/>
                        </a:solidFill>
                        <a:effectLst/>
                        <a:latin typeface="Calibri"/>
                      </a:endParaRPr>
                    </a:p>
                  </a:txBody>
                  <a:tcPr marL="7006" marR="7006" marT="7006" marB="0" anchor="ctr"/>
                </a:tc>
                <a:tc>
                  <a:txBody>
                    <a:bodyPr/>
                    <a:lstStyle/>
                    <a:p>
                      <a:pPr algn="ctr" fontAlgn="ctr"/>
                      <a:r>
                        <a:rPr lang="en-US" sz="800" u="none" strike="noStrike">
                          <a:effectLst/>
                        </a:rPr>
                        <a:t>Individual/Sole Propietor or Single-Member LLC</a:t>
                      </a:r>
                      <a:endParaRPr lang="en-US" sz="800" b="0" i="0" u="none" strike="noStrike">
                        <a:solidFill>
                          <a:srgbClr val="000000"/>
                        </a:solidFill>
                        <a:effectLst/>
                        <a:latin typeface="Calibri"/>
                      </a:endParaRPr>
                    </a:p>
                  </a:txBody>
                  <a:tcPr marL="7006" marR="7006" marT="7006" marB="0" anchor="ctr"/>
                </a:tc>
                <a:tc>
                  <a:txBody>
                    <a:bodyPr/>
                    <a:lstStyle/>
                    <a:p>
                      <a:pPr algn="ctr" fontAlgn="ctr"/>
                      <a:r>
                        <a:rPr lang="en-US" sz="800" u="none" strike="noStrike">
                          <a:effectLst/>
                        </a:rPr>
                        <a:t>C Corporation</a:t>
                      </a:r>
                      <a:endParaRPr lang="en-US" sz="800" b="0" i="0" u="none" strike="noStrike">
                        <a:solidFill>
                          <a:srgbClr val="000000"/>
                        </a:solidFill>
                        <a:effectLst/>
                        <a:latin typeface="Calibri"/>
                      </a:endParaRPr>
                    </a:p>
                  </a:txBody>
                  <a:tcPr marL="7006" marR="7006" marT="7006" marB="0" anchor="ctr"/>
                </a:tc>
                <a:tc>
                  <a:txBody>
                    <a:bodyPr/>
                    <a:lstStyle/>
                    <a:p>
                      <a:pPr algn="ctr" fontAlgn="ctr"/>
                      <a:r>
                        <a:rPr lang="en-US" sz="800" u="none" strike="noStrike">
                          <a:effectLst/>
                        </a:rPr>
                        <a:t>S Corporation</a:t>
                      </a:r>
                      <a:endParaRPr lang="en-US" sz="800" b="0" i="0" u="none" strike="noStrike">
                        <a:solidFill>
                          <a:srgbClr val="000000"/>
                        </a:solidFill>
                        <a:effectLst/>
                        <a:latin typeface="Calibri"/>
                      </a:endParaRPr>
                    </a:p>
                  </a:txBody>
                  <a:tcPr marL="7006" marR="7006" marT="7006" marB="0" anchor="ctr"/>
                </a:tc>
                <a:tc>
                  <a:txBody>
                    <a:bodyPr/>
                    <a:lstStyle/>
                    <a:p>
                      <a:pPr algn="ctr" fontAlgn="ctr"/>
                      <a:r>
                        <a:rPr lang="en-US" sz="800" u="none" strike="noStrike">
                          <a:effectLst/>
                        </a:rPr>
                        <a:t>Partnership</a:t>
                      </a:r>
                      <a:endParaRPr lang="en-US" sz="800" b="0" i="0" u="none" strike="noStrike">
                        <a:solidFill>
                          <a:srgbClr val="000000"/>
                        </a:solidFill>
                        <a:effectLst/>
                        <a:latin typeface="Calibri"/>
                      </a:endParaRPr>
                    </a:p>
                  </a:txBody>
                  <a:tcPr marL="7006" marR="7006" marT="7006" marB="0" anchor="ctr"/>
                </a:tc>
                <a:tc>
                  <a:txBody>
                    <a:bodyPr/>
                    <a:lstStyle/>
                    <a:p>
                      <a:pPr algn="ctr" fontAlgn="ctr"/>
                      <a:r>
                        <a:rPr lang="en-US" sz="800" u="none" strike="noStrike">
                          <a:effectLst/>
                        </a:rPr>
                        <a:t>Trust/Estate</a:t>
                      </a:r>
                      <a:endParaRPr lang="en-US" sz="800" b="0" i="0" u="none" strike="noStrike">
                        <a:solidFill>
                          <a:srgbClr val="000000"/>
                        </a:solidFill>
                        <a:effectLst/>
                        <a:latin typeface="Calibri"/>
                      </a:endParaRPr>
                    </a:p>
                  </a:txBody>
                  <a:tcPr marL="7006" marR="7006" marT="7006" marB="0" anchor="ctr"/>
                </a:tc>
                <a:tc>
                  <a:txBody>
                    <a:bodyPr/>
                    <a:lstStyle/>
                    <a:p>
                      <a:pPr algn="ctr" fontAlgn="ctr"/>
                      <a:r>
                        <a:rPr lang="en-US" sz="800" u="none" strike="noStrike">
                          <a:effectLst/>
                        </a:rPr>
                        <a:t>Limited Liability Company (C,S,P)</a:t>
                      </a:r>
                      <a:endParaRPr lang="en-US" sz="800" b="0" i="0" u="none" strike="noStrike">
                        <a:solidFill>
                          <a:srgbClr val="000000"/>
                        </a:solidFill>
                        <a:effectLst/>
                        <a:latin typeface="Calibri"/>
                      </a:endParaRPr>
                    </a:p>
                  </a:txBody>
                  <a:tcPr marL="7006" marR="7006" marT="7006" marB="0" anchor="ctr"/>
                </a:tc>
                <a:tc>
                  <a:txBody>
                    <a:bodyPr/>
                    <a:lstStyle/>
                    <a:p>
                      <a:pPr algn="ctr" fontAlgn="ctr"/>
                      <a:r>
                        <a:rPr lang="en-US" sz="800" u="none" strike="noStrike">
                          <a:effectLst/>
                        </a:rPr>
                        <a:t>Other</a:t>
                      </a:r>
                      <a:endParaRPr lang="en-US" sz="800" b="0" i="0" u="none" strike="noStrike">
                        <a:solidFill>
                          <a:srgbClr val="000000"/>
                        </a:solidFill>
                        <a:effectLst/>
                        <a:latin typeface="Calibri"/>
                      </a:endParaRPr>
                    </a:p>
                  </a:txBody>
                  <a:tcPr marL="7006" marR="7006" marT="7006" marB="0" anchor="ctr"/>
                </a:tc>
              </a:tr>
              <a:tr h="168432">
                <a:tc>
                  <a:txBody>
                    <a:bodyPr/>
                    <a:lstStyle/>
                    <a:p>
                      <a:pPr algn="l" fontAlgn="b"/>
                      <a:r>
                        <a:rPr lang="en-US" sz="800" u="none" strike="noStrike">
                          <a:effectLst/>
                        </a:rPr>
                        <a:t>Tutt Construction</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Schine Inc</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CHS Inc.</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 - C</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Actuaries Northwest</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Diesel Doctor</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Glassworks</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Johnson Controls</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The Chemnet Consortium</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Triangle Communications</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Schoolhouse IT Inc</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Northern Hardwood</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Eataco Inc</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Foxie Lady Computers</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Pimley Farms/Pimley Electric</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McGraw Hill</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Kapp's Co.</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McNair Furniture</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MTSBA</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Nault Plumbing</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Dusty's Sprinklers</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Diagnotic Pest Solutions</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Dick Nault Plumbing</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3 Point Architects, Inc.</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Glassworks</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Loch Electric</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X-S</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r>
              <a:tr h="168432">
                <a:tc>
                  <a:txBody>
                    <a:bodyPr/>
                    <a:lstStyle/>
                    <a:p>
                      <a:pPr algn="l"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dirty="0">
                          <a:effectLst/>
                        </a:rPr>
                        <a:t> </a:t>
                      </a:r>
                      <a:endParaRPr lang="en-US" sz="800" b="0" i="0" u="none" strike="noStrike" dirty="0">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a:effectLst/>
                        </a:rPr>
                        <a:t> </a:t>
                      </a:r>
                      <a:endParaRPr lang="en-US" sz="800" b="0" i="0" u="none" strike="noStrike">
                        <a:solidFill>
                          <a:srgbClr val="000000"/>
                        </a:solidFill>
                        <a:effectLst/>
                        <a:latin typeface="Calibri"/>
                      </a:endParaRPr>
                    </a:p>
                  </a:txBody>
                  <a:tcPr marL="7006" marR="7006" marT="7006" marB="0" anchor="b"/>
                </a:tc>
                <a:tc>
                  <a:txBody>
                    <a:bodyPr/>
                    <a:lstStyle/>
                    <a:p>
                      <a:pPr algn="ctr" fontAlgn="b"/>
                      <a:r>
                        <a:rPr lang="en-US" sz="800" u="none" strike="noStrike" dirty="0">
                          <a:effectLst/>
                        </a:rPr>
                        <a:t> </a:t>
                      </a:r>
                      <a:endParaRPr lang="en-US" sz="800" b="0" i="0" u="none" strike="noStrike" dirty="0">
                        <a:solidFill>
                          <a:srgbClr val="000000"/>
                        </a:solidFill>
                        <a:effectLst/>
                        <a:latin typeface="Calibri"/>
                      </a:endParaRPr>
                    </a:p>
                  </a:txBody>
                  <a:tcPr marL="7006" marR="7006" marT="7006" marB="0" anchor="b"/>
                </a:tc>
              </a:tr>
            </a:tbl>
          </a:graphicData>
        </a:graphic>
      </p:graphicFrame>
    </p:spTree>
    <p:extLst>
      <p:ext uri="{BB962C8B-B14F-4D97-AF65-F5344CB8AC3E}">
        <p14:creationId xmlns:p14="http://schemas.microsoft.com/office/powerpoint/2010/main" val="4232633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22419847"/>
              </p:ext>
            </p:extLst>
          </p:nvPr>
        </p:nvGraphicFramePr>
        <p:xfrm>
          <a:off x="533400" y="381000"/>
          <a:ext cx="8077201" cy="5592759"/>
        </p:xfrm>
        <a:graphic>
          <a:graphicData uri="http://schemas.openxmlformats.org/drawingml/2006/table">
            <a:tbl>
              <a:tblPr>
                <a:tableStyleId>{5C22544A-7EE6-4342-B048-85BDC9FD1C3A}</a:tableStyleId>
              </a:tblPr>
              <a:tblGrid>
                <a:gridCol w="2195271"/>
                <a:gridCol w="1045367"/>
                <a:gridCol w="905985"/>
                <a:gridCol w="909469"/>
                <a:gridCol w="825839"/>
                <a:gridCol w="857202"/>
                <a:gridCol w="669034"/>
                <a:gridCol w="669034"/>
              </a:tblGrid>
              <a:tr h="256911">
                <a:tc gridSpan="8">
                  <a:txBody>
                    <a:bodyPr/>
                    <a:lstStyle/>
                    <a:p>
                      <a:pPr algn="ctr" fontAlgn="b"/>
                      <a:r>
                        <a:rPr lang="en-US" sz="1200" u="none" strike="noStrike" dirty="0">
                          <a:effectLst/>
                        </a:rPr>
                        <a:t>W-9 Received Need to Issue 1099 if over $600.00</a:t>
                      </a:r>
                      <a:endParaRPr lang="en-US" sz="1200" b="1" i="0" u="none" strike="noStrike" dirty="0">
                        <a:solidFill>
                          <a:srgbClr val="000000"/>
                        </a:solidFill>
                        <a:effectLst/>
                        <a:latin typeface="Calibri"/>
                      </a:endParaRPr>
                    </a:p>
                  </a:txBody>
                  <a:tcPr marL="7996" marR="7996" marT="799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0496">
                <a:tc>
                  <a:txBody>
                    <a:bodyPr/>
                    <a:lstStyle/>
                    <a:p>
                      <a:pPr algn="ctr" fontAlgn="ctr"/>
                      <a:r>
                        <a:rPr lang="en-US" sz="900" u="none" strike="noStrike">
                          <a:effectLst/>
                        </a:rPr>
                        <a:t>Name of Company</a:t>
                      </a:r>
                      <a:endParaRPr lang="en-US" sz="900" b="0" i="0" u="none" strike="noStrike">
                        <a:solidFill>
                          <a:srgbClr val="000000"/>
                        </a:solidFill>
                        <a:effectLst/>
                        <a:latin typeface="Calibri"/>
                      </a:endParaRPr>
                    </a:p>
                  </a:txBody>
                  <a:tcPr marL="7996" marR="7996" marT="7996" marB="0" anchor="ctr"/>
                </a:tc>
                <a:tc>
                  <a:txBody>
                    <a:bodyPr/>
                    <a:lstStyle/>
                    <a:p>
                      <a:pPr algn="ctr" fontAlgn="ctr"/>
                      <a:r>
                        <a:rPr lang="en-US" sz="900" u="none" strike="noStrike">
                          <a:effectLst/>
                        </a:rPr>
                        <a:t>Individual/Sole Propietor or Single-Member LLC</a:t>
                      </a:r>
                      <a:endParaRPr lang="en-US" sz="900" b="0" i="0" u="none" strike="noStrike">
                        <a:solidFill>
                          <a:srgbClr val="000000"/>
                        </a:solidFill>
                        <a:effectLst/>
                        <a:latin typeface="Calibri"/>
                      </a:endParaRPr>
                    </a:p>
                  </a:txBody>
                  <a:tcPr marL="7996" marR="7996" marT="7996" marB="0" anchor="ctr"/>
                </a:tc>
                <a:tc>
                  <a:txBody>
                    <a:bodyPr/>
                    <a:lstStyle/>
                    <a:p>
                      <a:pPr algn="ctr" fontAlgn="ctr"/>
                      <a:r>
                        <a:rPr lang="en-US" sz="900" u="none" strike="noStrike" dirty="0">
                          <a:effectLst/>
                        </a:rPr>
                        <a:t>C Corporation</a:t>
                      </a:r>
                      <a:endParaRPr lang="en-US" sz="900" b="0" i="0" u="none" strike="noStrike" dirty="0">
                        <a:solidFill>
                          <a:srgbClr val="000000"/>
                        </a:solidFill>
                        <a:effectLst/>
                        <a:latin typeface="Calibri"/>
                      </a:endParaRPr>
                    </a:p>
                  </a:txBody>
                  <a:tcPr marL="7996" marR="7996" marT="7996" marB="0" anchor="ctr"/>
                </a:tc>
                <a:tc>
                  <a:txBody>
                    <a:bodyPr/>
                    <a:lstStyle/>
                    <a:p>
                      <a:pPr algn="ctr" fontAlgn="ctr"/>
                      <a:r>
                        <a:rPr lang="en-US" sz="900" u="none" strike="noStrike">
                          <a:effectLst/>
                        </a:rPr>
                        <a:t>S Corporation</a:t>
                      </a:r>
                      <a:endParaRPr lang="en-US" sz="900" b="0" i="0" u="none" strike="noStrike">
                        <a:solidFill>
                          <a:srgbClr val="000000"/>
                        </a:solidFill>
                        <a:effectLst/>
                        <a:latin typeface="Calibri"/>
                      </a:endParaRPr>
                    </a:p>
                  </a:txBody>
                  <a:tcPr marL="7996" marR="7996" marT="7996" marB="0" anchor="ctr"/>
                </a:tc>
                <a:tc>
                  <a:txBody>
                    <a:bodyPr/>
                    <a:lstStyle/>
                    <a:p>
                      <a:pPr algn="ctr" fontAlgn="ctr"/>
                      <a:r>
                        <a:rPr lang="en-US" sz="900" u="none" strike="noStrike">
                          <a:effectLst/>
                        </a:rPr>
                        <a:t>Partnership</a:t>
                      </a:r>
                      <a:endParaRPr lang="en-US" sz="900" b="0" i="0" u="none" strike="noStrike">
                        <a:solidFill>
                          <a:srgbClr val="000000"/>
                        </a:solidFill>
                        <a:effectLst/>
                        <a:latin typeface="Calibri"/>
                      </a:endParaRPr>
                    </a:p>
                  </a:txBody>
                  <a:tcPr marL="7996" marR="7996" marT="7996" marB="0" anchor="ctr"/>
                </a:tc>
                <a:tc>
                  <a:txBody>
                    <a:bodyPr/>
                    <a:lstStyle/>
                    <a:p>
                      <a:pPr algn="ctr" fontAlgn="ctr"/>
                      <a:r>
                        <a:rPr lang="en-US" sz="900" u="none" strike="noStrike">
                          <a:effectLst/>
                        </a:rPr>
                        <a:t>Trust/Estate</a:t>
                      </a:r>
                      <a:endParaRPr lang="en-US" sz="900" b="0" i="0" u="none" strike="noStrike">
                        <a:solidFill>
                          <a:srgbClr val="000000"/>
                        </a:solidFill>
                        <a:effectLst/>
                        <a:latin typeface="Calibri"/>
                      </a:endParaRPr>
                    </a:p>
                  </a:txBody>
                  <a:tcPr marL="7996" marR="7996" marT="7996" marB="0" anchor="ctr"/>
                </a:tc>
                <a:tc>
                  <a:txBody>
                    <a:bodyPr/>
                    <a:lstStyle/>
                    <a:p>
                      <a:pPr algn="ctr" fontAlgn="ctr"/>
                      <a:r>
                        <a:rPr lang="en-US" sz="900" u="none" strike="noStrike">
                          <a:effectLst/>
                        </a:rPr>
                        <a:t>Limited Liability Company (C,S,P)</a:t>
                      </a:r>
                      <a:endParaRPr lang="en-US" sz="900" b="0" i="0" u="none" strike="noStrike">
                        <a:solidFill>
                          <a:srgbClr val="000000"/>
                        </a:solidFill>
                        <a:effectLst/>
                        <a:latin typeface="Calibri"/>
                      </a:endParaRPr>
                    </a:p>
                  </a:txBody>
                  <a:tcPr marL="7996" marR="7996" marT="7996" marB="0" anchor="ctr"/>
                </a:tc>
                <a:tc>
                  <a:txBody>
                    <a:bodyPr/>
                    <a:lstStyle/>
                    <a:p>
                      <a:pPr algn="ctr" fontAlgn="ctr"/>
                      <a:r>
                        <a:rPr lang="en-US" sz="900" u="none" strike="noStrike">
                          <a:effectLst/>
                        </a:rPr>
                        <a:t>Other</a:t>
                      </a:r>
                      <a:endParaRPr lang="en-US" sz="900" b="0" i="0" u="none" strike="noStrike">
                        <a:solidFill>
                          <a:srgbClr val="000000"/>
                        </a:solidFill>
                        <a:effectLst/>
                        <a:latin typeface="Calibri"/>
                      </a:endParaRPr>
                    </a:p>
                  </a:txBody>
                  <a:tcPr marL="7996" marR="7996" marT="7996" marB="0" anchor="ctr"/>
                </a:tc>
              </a:tr>
              <a:tr h="197624">
                <a:tc>
                  <a:txBody>
                    <a:bodyPr/>
                    <a:lstStyle/>
                    <a:p>
                      <a:pPr algn="l" fontAlgn="b"/>
                      <a:r>
                        <a:rPr lang="en-US" sz="900" u="none" strike="noStrike">
                          <a:effectLst/>
                        </a:rPr>
                        <a:t>Montana Interquest Canines LLC</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 - P</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Bear Paw Paint</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 - P</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Blue Sky Heating</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Horinek Buses</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Don's Spetic Service</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Johnny Polk-Fine Line Painting</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Fire Suppression Systems</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X-P</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Integratred Imaging Systems</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Jack Sterling</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Kenneth Stuker</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South Bus Route-Kapperud</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LLC</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Tammy Duncan</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Toner's Tire-Rama South Bus</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Wipfli LLP</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Shell Energy</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Textbook Warehouse</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X-P</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Greg Daily-Piano Tuner</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Quality Landscaping</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Denise Strissel-First Aid</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Lynn Jurenka-First Aid</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S &amp; M Construction</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X</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r>
              <a:tr h="197624">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a:effectLst/>
                        </a:rPr>
                        <a:t> </a:t>
                      </a:r>
                      <a:endParaRPr lang="en-US" sz="900" b="0" i="0" u="none" strike="noStrike">
                        <a:solidFill>
                          <a:srgbClr val="000000"/>
                        </a:solidFill>
                        <a:effectLst/>
                        <a:latin typeface="Calibri"/>
                      </a:endParaRPr>
                    </a:p>
                  </a:txBody>
                  <a:tcPr marL="7996" marR="7996" marT="7996" marB="0" anchor="b"/>
                </a:tc>
                <a:tc>
                  <a:txBody>
                    <a:bodyPr/>
                    <a:lstStyle/>
                    <a:p>
                      <a:pPr algn="ctr" fontAlgn="b"/>
                      <a:r>
                        <a:rPr lang="en-US" sz="900" u="none" strike="noStrike" dirty="0">
                          <a:effectLst/>
                        </a:rPr>
                        <a:t> </a:t>
                      </a:r>
                      <a:endParaRPr lang="en-US" sz="900" b="0" i="0" u="none" strike="noStrike" dirty="0">
                        <a:solidFill>
                          <a:srgbClr val="000000"/>
                        </a:solidFill>
                        <a:effectLst/>
                        <a:latin typeface="Calibri"/>
                      </a:endParaRPr>
                    </a:p>
                  </a:txBody>
                  <a:tcPr marL="7996" marR="7996" marT="7996" marB="0" anchor="b"/>
                </a:tc>
              </a:tr>
            </a:tbl>
          </a:graphicData>
        </a:graphic>
      </p:graphicFrame>
    </p:spTree>
    <p:extLst>
      <p:ext uri="{BB962C8B-B14F-4D97-AF65-F5344CB8AC3E}">
        <p14:creationId xmlns:p14="http://schemas.microsoft.com/office/powerpoint/2010/main" val="3691674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Phone/Mail Audit – North Star</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a:t>Contacted me that they were going to do a tax compliance check for year 2012 and 2013.  Received a letter and stated they wanted all of this information mailed to them.</a:t>
            </a:r>
          </a:p>
          <a:p>
            <a:r>
              <a:rPr lang="en-US" dirty="0"/>
              <a:t>I was hesitant as I did not feel comfortable as the address to send to was Wyoming. Looked up IRS Offices in Montana and contacted Mr. Gilbert and visited with him.</a:t>
            </a:r>
          </a:p>
          <a:p>
            <a:r>
              <a:rPr lang="en-US" dirty="0"/>
              <a:t>Information they requested to be sent. Had to make copies of all of the following:</a:t>
            </a:r>
          </a:p>
          <a:p>
            <a:endParaRPr lang="en-US" dirty="0"/>
          </a:p>
        </p:txBody>
      </p:sp>
    </p:spTree>
    <p:extLst>
      <p:ext uri="{BB962C8B-B14F-4D97-AF65-F5344CB8AC3E}">
        <p14:creationId xmlns:p14="http://schemas.microsoft.com/office/powerpoint/2010/main" val="723556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29368242"/>
              </p:ext>
            </p:extLst>
          </p:nvPr>
        </p:nvGraphicFramePr>
        <p:xfrm>
          <a:off x="533400" y="381000"/>
          <a:ext cx="8153400" cy="5568894"/>
        </p:xfrm>
        <a:graphic>
          <a:graphicData uri="http://schemas.openxmlformats.org/drawingml/2006/table">
            <a:tbl>
              <a:tblPr>
                <a:tableStyleId>{5C22544A-7EE6-4342-B048-85BDC9FD1C3A}</a:tableStyleId>
              </a:tblPr>
              <a:tblGrid>
                <a:gridCol w="1578827"/>
                <a:gridCol w="1238294"/>
                <a:gridCol w="1006115"/>
                <a:gridCol w="975156"/>
                <a:gridCol w="917112"/>
                <a:gridCol w="951940"/>
                <a:gridCol w="742978"/>
                <a:gridCol w="742978"/>
              </a:tblGrid>
              <a:tr h="189022">
                <a:tc gridSpan="8">
                  <a:txBody>
                    <a:bodyPr/>
                    <a:lstStyle/>
                    <a:p>
                      <a:pPr algn="ctr" fontAlgn="b"/>
                      <a:r>
                        <a:rPr lang="en-US" sz="900" u="none" strike="noStrike" dirty="0">
                          <a:effectLst/>
                        </a:rPr>
                        <a:t>Referees W-9 Received Need to Issue 1099 if over $600.00</a:t>
                      </a:r>
                      <a:endParaRPr lang="en-US" sz="900" b="1" i="0" u="none" strike="noStrike" dirty="0">
                        <a:solidFill>
                          <a:srgbClr val="000000"/>
                        </a:solidFill>
                        <a:effectLst/>
                        <a:latin typeface="Calibri"/>
                      </a:endParaRPr>
                    </a:p>
                  </a:txBody>
                  <a:tcPr marL="5909" marR="5909" marT="590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81606">
                <a:tc>
                  <a:txBody>
                    <a:bodyPr/>
                    <a:lstStyle/>
                    <a:p>
                      <a:pPr algn="ctr" fontAlgn="ctr"/>
                      <a:r>
                        <a:rPr lang="en-US" sz="700" u="none" strike="noStrike">
                          <a:effectLst/>
                        </a:rPr>
                        <a:t>Name of Company</a:t>
                      </a:r>
                      <a:endParaRPr lang="en-US" sz="700" b="0" i="0" u="none" strike="noStrike">
                        <a:solidFill>
                          <a:srgbClr val="000000"/>
                        </a:solidFill>
                        <a:effectLst/>
                        <a:latin typeface="Calibri"/>
                      </a:endParaRPr>
                    </a:p>
                  </a:txBody>
                  <a:tcPr marL="5909" marR="5909" marT="5909" marB="0" anchor="ctr"/>
                </a:tc>
                <a:tc>
                  <a:txBody>
                    <a:bodyPr/>
                    <a:lstStyle/>
                    <a:p>
                      <a:pPr algn="ctr" fontAlgn="ctr"/>
                      <a:r>
                        <a:rPr lang="en-US" sz="700" u="none" strike="noStrike">
                          <a:effectLst/>
                        </a:rPr>
                        <a:t>Individual/Sole Propietor or Single-Member LLC</a:t>
                      </a:r>
                      <a:endParaRPr lang="en-US" sz="700" b="0" i="0" u="none" strike="noStrike">
                        <a:solidFill>
                          <a:srgbClr val="000000"/>
                        </a:solidFill>
                        <a:effectLst/>
                        <a:latin typeface="Calibri"/>
                      </a:endParaRPr>
                    </a:p>
                  </a:txBody>
                  <a:tcPr marL="5909" marR="5909" marT="5909" marB="0" anchor="ctr"/>
                </a:tc>
                <a:tc>
                  <a:txBody>
                    <a:bodyPr/>
                    <a:lstStyle/>
                    <a:p>
                      <a:pPr algn="ctr" fontAlgn="ctr"/>
                      <a:r>
                        <a:rPr lang="en-US" sz="700" u="none" strike="noStrike">
                          <a:effectLst/>
                        </a:rPr>
                        <a:t>C Corporation</a:t>
                      </a:r>
                      <a:endParaRPr lang="en-US" sz="700" b="0" i="0" u="none" strike="noStrike">
                        <a:solidFill>
                          <a:srgbClr val="000000"/>
                        </a:solidFill>
                        <a:effectLst/>
                        <a:latin typeface="Calibri"/>
                      </a:endParaRPr>
                    </a:p>
                  </a:txBody>
                  <a:tcPr marL="5909" marR="5909" marT="5909" marB="0" anchor="ctr"/>
                </a:tc>
                <a:tc>
                  <a:txBody>
                    <a:bodyPr/>
                    <a:lstStyle/>
                    <a:p>
                      <a:pPr algn="ctr" fontAlgn="ctr"/>
                      <a:r>
                        <a:rPr lang="en-US" sz="700" u="none" strike="noStrike">
                          <a:effectLst/>
                        </a:rPr>
                        <a:t>S Corporation</a:t>
                      </a:r>
                      <a:endParaRPr lang="en-US" sz="700" b="0" i="0" u="none" strike="noStrike">
                        <a:solidFill>
                          <a:srgbClr val="000000"/>
                        </a:solidFill>
                        <a:effectLst/>
                        <a:latin typeface="Calibri"/>
                      </a:endParaRPr>
                    </a:p>
                  </a:txBody>
                  <a:tcPr marL="5909" marR="5909" marT="5909" marB="0" anchor="ctr"/>
                </a:tc>
                <a:tc>
                  <a:txBody>
                    <a:bodyPr/>
                    <a:lstStyle/>
                    <a:p>
                      <a:pPr algn="ctr" fontAlgn="ctr"/>
                      <a:r>
                        <a:rPr lang="en-US" sz="700" u="none" strike="noStrike">
                          <a:effectLst/>
                        </a:rPr>
                        <a:t>Partnership</a:t>
                      </a:r>
                      <a:endParaRPr lang="en-US" sz="700" b="0" i="0" u="none" strike="noStrike">
                        <a:solidFill>
                          <a:srgbClr val="000000"/>
                        </a:solidFill>
                        <a:effectLst/>
                        <a:latin typeface="Calibri"/>
                      </a:endParaRPr>
                    </a:p>
                  </a:txBody>
                  <a:tcPr marL="5909" marR="5909" marT="5909" marB="0" anchor="ctr"/>
                </a:tc>
                <a:tc>
                  <a:txBody>
                    <a:bodyPr/>
                    <a:lstStyle/>
                    <a:p>
                      <a:pPr algn="ctr" fontAlgn="ctr"/>
                      <a:r>
                        <a:rPr lang="en-US" sz="700" u="none" strike="noStrike">
                          <a:effectLst/>
                        </a:rPr>
                        <a:t>Trust/Estate</a:t>
                      </a:r>
                      <a:endParaRPr lang="en-US" sz="700" b="0" i="0" u="none" strike="noStrike">
                        <a:solidFill>
                          <a:srgbClr val="000000"/>
                        </a:solidFill>
                        <a:effectLst/>
                        <a:latin typeface="Calibri"/>
                      </a:endParaRPr>
                    </a:p>
                  </a:txBody>
                  <a:tcPr marL="5909" marR="5909" marT="5909" marB="0" anchor="ctr"/>
                </a:tc>
                <a:tc>
                  <a:txBody>
                    <a:bodyPr/>
                    <a:lstStyle/>
                    <a:p>
                      <a:pPr algn="ctr" fontAlgn="ctr"/>
                      <a:r>
                        <a:rPr lang="en-US" sz="700" u="none" strike="noStrike">
                          <a:effectLst/>
                        </a:rPr>
                        <a:t>Limited Liability Company (C,S,P)</a:t>
                      </a:r>
                      <a:endParaRPr lang="en-US" sz="700" b="0" i="0" u="none" strike="noStrike">
                        <a:solidFill>
                          <a:srgbClr val="000000"/>
                        </a:solidFill>
                        <a:effectLst/>
                        <a:latin typeface="Calibri"/>
                      </a:endParaRPr>
                    </a:p>
                  </a:txBody>
                  <a:tcPr marL="5909" marR="5909" marT="5909" marB="0" anchor="ctr"/>
                </a:tc>
                <a:tc>
                  <a:txBody>
                    <a:bodyPr/>
                    <a:lstStyle/>
                    <a:p>
                      <a:pPr algn="ctr" fontAlgn="ctr"/>
                      <a:r>
                        <a:rPr lang="en-US" sz="700" u="none" strike="noStrike">
                          <a:effectLst/>
                        </a:rPr>
                        <a:t>Other</a:t>
                      </a:r>
                      <a:endParaRPr lang="en-US" sz="700" b="0" i="0" u="none" strike="noStrike">
                        <a:solidFill>
                          <a:srgbClr val="000000"/>
                        </a:solidFill>
                        <a:effectLst/>
                        <a:latin typeface="Calibri"/>
                      </a:endParaRPr>
                    </a:p>
                  </a:txBody>
                  <a:tcPr marL="5909" marR="5909" marT="5909" marB="0" anchor="ctr"/>
                </a:tc>
              </a:tr>
              <a:tr h="145402">
                <a:tc>
                  <a:txBody>
                    <a:bodyPr/>
                    <a:lstStyle/>
                    <a:p>
                      <a:pPr algn="l" fontAlgn="b"/>
                      <a:r>
                        <a:rPr lang="en-US" sz="700" u="none" strike="noStrike">
                          <a:effectLst/>
                        </a:rPr>
                        <a:t>Terry Brockie</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Justin Simenson</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Bonnie Weber</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Bart Hawkins</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Justin Morse</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Todd Amsbaugh</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Donald Evans</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dirty="0">
                          <a:effectLst/>
                        </a:rPr>
                        <a:t> </a:t>
                      </a:r>
                      <a:endParaRPr lang="en-US" sz="700" b="0" i="0" u="none" strike="noStrike" dirty="0">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Robert Watson</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Curtis Horn</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dirty="0">
                          <a:effectLst/>
                        </a:rPr>
                        <a:t> </a:t>
                      </a:r>
                      <a:endParaRPr lang="en-US" sz="700" b="0" i="0" u="none" strike="noStrike" dirty="0">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Gary Mengershauser</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Larry Morhardt</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Lyle Kimmet</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Karston Donoven</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Chase Rambo</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Tyler Tharp</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Allen LaMere</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Michael Haney</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Anthony Vigliotti</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Robert Spicher</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dirty="0">
                          <a:effectLst/>
                        </a:rPr>
                        <a:t> </a:t>
                      </a:r>
                      <a:endParaRPr lang="en-US" sz="700" b="0" i="0" u="none" strike="noStrike" dirty="0">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Patrick Foster</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Partick Wirtzberger</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Tammer Veis</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Brian Campbell</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Clinton Evans</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Shawn Rettig</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Kimberly Anthony</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Terry Kimmet</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Daryl Vandernacre</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Wes Brummer</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Doug Richman</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Jody Hansen</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Patty Murnion</a:t>
                      </a:r>
                      <a:endParaRPr lang="en-US" sz="700" b="0" i="0" u="none" strike="noStrike">
                        <a:solidFill>
                          <a:srgbClr val="000000"/>
                        </a:solidFill>
                        <a:effectLst/>
                        <a:latin typeface="Calibri"/>
                      </a:endParaRPr>
                    </a:p>
                  </a:txBody>
                  <a:tcPr marL="5909" marR="5909" marT="5909" marB="0" anchor="b"/>
                </a:tc>
                <a:tc>
                  <a:txBody>
                    <a:bodyPr/>
                    <a:lstStyle/>
                    <a:p>
                      <a:pPr algn="ctr" fontAlgn="b"/>
                      <a:r>
                        <a:rPr lang="en-US" sz="700" u="none" strike="noStrike">
                          <a:effectLst/>
                        </a:rPr>
                        <a:t>X</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r>
              <a:tr h="145402">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909" marR="5909" marT="5909" marB="0" anchor="b"/>
                </a:tc>
                <a:tc>
                  <a:txBody>
                    <a:bodyPr/>
                    <a:lstStyle/>
                    <a:p>
                      <a:pPr algn="l" fontAlgn="b"/>
                      <a:r>
                        <a:rPr lang="en-US" sz="700" u="none" strike="noStrike" dirty="0">
                          <a:effectLst/>
                        </a:rPr>
                        <a:t> </a:t>
                      </a:r>
                      <a:endParaRPr lang="en-US" sz="700" b="0" i="0" u="none" strike="noStrike" dirty="0">
                        <a:solidFill>
                          <a:srgbClr val="000000"/>
                        </a:solidFill>
                        <a:effectLst/>
                        <a:latin typeface="Calibri"/>
                      </a:endParaRPr>
                    </a:p>
                  </a:txBody>
                  <a:tcPr marL="5909" marR="5909" marT="5909" marB="0" anchor="b"/>
                </a:tc>
              </a:tr>
            </a:tbl>
          </a:graphicData>
        </a:graphic>
      </p:graphicFrame>
    </p:spTree>
    <p:extLst>
      <p:ext uri="{BB962C8B-B14F-4D97-AF65-F5344CB8AC3E}">
        <p14:creationId xmlns:p14="http://schemas.microsoft.com/office/powerpoint/2010/main" val="1533596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To Remember!</a:t>
            </a:r>
            <a:endParaRPr lang="en-US" dirty="0"/>
          </a:p>
        </p:txBody>
      </p:sp>
      <p:sp>
        <p:nvSpPr>
          <p:cNvPr id="3" name="Content Placeholder 2"/>
          <p:cNvSpPr>
            <a:spLocks noGrp="1"/>
          </p:cNvSpPr>
          <p:nvPr>
            <p:ph idx="1"/>
          </p:nvPr>
        </p:nvSpPr>
        <p:spPr/>
        <p:txBody>
          <a:bodyPr/>
          <a:lstStyle/>
          <a:p>
            <a:r>
              <a:rPr lang="en-US" dirty="0" smtClean="0"/>
              <a:t>Get W-9s!!!</a:t>
            </a:r>
          </a:p>
          <a:p>
            <a:r>
              <a:rPr lang="en-US" dirty="0" smtClean="0"/>
              <a:t>1099s </a:t>
            </a:r>
            <a:r>
              <a:rPr lang="en-US" dirty="0"/>
              <a:t>– are filed on the full amount not on labor versus material.</a:t>
            </a:r>
          </a:p>
          <a:p>
            <a:r>
              <a:rPr lang="en-US" dirty="0"/>
              <a:t>When in doubt – </a:t>
            </a:r>
            <a:r>
              <a:rPr lang="en-US" dirty="0" smtClean="0"/>
              <a:t>issue </a:t>
            </a:r>
            <a:r>
              <a:rPr lang="en-US" dirty="0"/>
              <a:t>a 1099!  Protect yourself!</a:t>
            </a:r>
          </a:p>
          <a:p>
            <a:r>
              <a:rPr lang="en-US" dirty="0" smtClean="0"/>
              <a:t>Review your contracts and/or other payments to employees.  </a:t>
            </a:r>
          </a:p>
          <a:p>
            <a:r>
              <a:rPr lang="en-US" dirty="0" smtClean="0"/>
              <a:t>Meal reimbursements.</a:t>
            </a:r>
            <a:endParaRPr lang="en-US" dirty="0"/>
          </a:p>
          <a:p>
            <a:endParaRPr lang="en-US" dirty="0"/>
          </a:p>
        </p:txBody>
      </p:sp>
    </p:spTree>
    <p:extLst>
      <p:ext uri="{BB962C8B-B14F-4D97-AF65-F5344CB8AC3E}">
        <p14:creationId xmlns:p14="http://schemas.microsoft.com/office/powerpoint/2010/main" val="1458199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lnSpcReduction="10000"/>
          </a:bodyPr>
          <a:lstStyle/>
          <a:p>
            <a:r>
              <a:rPr lang="en-US" dirty="0" smtClean="0"/>
              <a:t>Form 941</a:t>
            </a:r>
          </a:p>
          <a:p>
            <a:r>
              <a:rPr lang="en-US" dirty="0" smtClean="0"/>
              <a:t>Form 945 (did not have to send as not applicable for North Star)</a:t>
            </a:r>
          </a:p>
          <a:p>
            <a:r>
              <a:rPr lang="en-US" dirty="0" smtClean="0"/>
              <a:t>Form W-2</a:t>
            </a:r>
          </a:p>
          <a:p>
            <a:r>
              <a:rPr lang="en-US" dirty="0" smtClean="0"/>
              <a:t>Form W-3</a:t>
            </a:r>
          </a:p>
          <a:p>
            <a:r>
              <a:rPr lang="en-US" dirty="0" smtClean="0"/>
              <a:t>Form W-4</a:t>
            </a:r>
          </a:p>
          <a:p>
            <a:r>
              <a:rPr lang="en-US" dirty="0" smtClean="0"/>
              <a:t>Form W-9</a:t>
            </a:r>
          </a:p>
          <a:p>
            <a:r>
              <a:rPr lang="en-US" dirty="0" smtClean="0"/>
              <a:t>Form 1099</a:t>
            </a:r>
          </a:p>
          <a:p>
            <a:r>
              <a:rPr lang="en-US" dirty="0" smtClean="0"/>
              <a:t>Form 1096</a:t>
            </a:r>
          </a:p>
        </p:txBody>
      </p:sp>
    </p:spTree>
    <p:extLst>
      <p:ext uri="{BB962C8B-B14F-4D97-AF65-F5344CB8AC3E}">
        <p14:creationId xmlns:p14="http://schemas.microsoft.com/office/powerpoint/2010/main" val="3360833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92500"/>
          </a:bodyPr>
          <a:lstStyle/>
          <a:p>
            <a:r>
              <a:rPr lang="en-US" dirty="0" smtClean="0"/>
              <a:t>After he reviewed all of the information he set up an appointment (we did a phone appointment) to review everything I sent him. </a:t>
            </a:r>
          </a:p>
          <a:p>
            <a:r>
              <a:rPr lang="en-US" dirty="0" smtClean="0"/>
              <a:t>Compliance check over the phone took around 1 ½ hours and Mr. Gilbert informed me that everything I sent in was examined or inspected, and he was just following up with questions.  Did not find anything other than a name on a 1099 did not match, SS number did match so had to have individual fill out new W-9.</a:t>
            </a:r>
          </a:p>
        </p:txBody>
      </p:sp>
    </p:spTree>
    <p:extLst>
      <p:ext uri="{BB962C8B-B14F-4D97-AF65-F5344CB8AC3E}">
        <p14:creationId xmlns:p14="http://schemas.microsoft.com/office/powerpoint/2010/main" val="206933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Mr. Gilbert spent a lot of time on the 1099s and also sent me lots of information on 1099s.</a:t>
            </a:r>
          </a:p>
          <a:p>
            <a:r>
              <a:rPr lang="en-US" dirty="0" smtClean="0"/>
              <a:t>Glad I had everything he asked for or could answer his questions.  </a:t>
            </a:r>
          </a:p>
          <a:p>
            <a:r>
              <a:rPr lang="en-US" dirty="0" smtClean="0"/>
              <a:t>I also asked a lot of questions about how I was handling 1099s.</a:t>
            </a:r>
          </a:p>
        </p:txBody>
      </p:sp>
    </p:spTree>
    <p:extLst>
      <p:ext uri="{BB962C8B-B14F-4D97-AF65-F5344CB8AC3E}">
        <p14:creationId xmlns:p14="http://schemas.microsoft.com/office/powerpoint/2010/main" val="3899575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Wait…	</a:t>
            </a:r>
            <a:endParaRPr lang="en-US" dirty="0"/>
          </a:p>
        </p:txBody>
      </p:sp>
      <p:sp>
        <p:nvSpPr>
          <p:cNvPr id="3" name="Content Placeholder 2"/>
          <p:cNvSpPr>
            <a:spLocks noGrp="1"/>
          </p:cNvSpPr>
          <p:nvPr>
            <p:ph idx="1"/>
          </p:nvPr>
        </p:nvSpPr>
        <p:spPr/>
        <p:txBody>
          <a:bodyPr/>
          <a:lstStyle/>
          <a:p>
            <a:r>
              <a:rPr lang="en-US" dirty="0" smtClean="0"/>
              <a:t>Mr. Gilbert informed me that we still could have an employment tax examination once everything was reviewed by the IRS.  </a:t>
            </a:r>
          </a:p>
          <a:p>
            <a:r>
              <a:rPr lang="en-US" dirty="0" smtClean="0"/>
              <a:t>Would be contacted in 30 days.</a:t>
            </a:r>
          </a:p>
          <a:p>
            <a:r>
              <a:rPr lang="en-US" dirty="0" smtClean="0"/>
              <a:t>One took about a week and they were not going to do a employment tax examination since everything checked out.</a:t>
            </a:r>
          </a:p>
          <a:p>
            <a:endParaRPr lang="en-US" dirty="0"/>
          </a:p>
        </p:txBody>
      </p:sp>
    </p:spTree>
    <p:extLst>
      <p:ext uri="{BB962C8B-B14F-4D97-AF65-F5344CB8AC3E}">
        <p14:creationId xmlns:p14="http://schemas.microsoft.com/office/powerpoint/2010/main" val="3815236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Site Audit - Malta</a:t>
            </a:r>
            <a:endParaRPr lang="en-US" dirty="0"/>
          </a:p>
        </p:txBody>
      </p:sp>
      <p:sp>
        <p:nvSpPr>
          <p:cNvPr id="3" name="Content Placeholder 2"/>
          <p:cNvSpPr>
            <a:spLocks noGrp="1"/>
          </p:cNvSpPr>
          <p:nvPr>
            <p:ph idx="1"/>
          </p:nvPr>
        </p:nvSpPr>
        <p:spPr/>
        <p:txBody>
          <a:bodyPr>
            <a:normAutofit lnSpcReduction="10000"/>
          </a:bodyPr>
          <a:lstStyle/>
          <a:p>
            <a:r>
              <a:rPr lang="en-US" dirty="0" smtClean="0"/>
              <a:t>Bruce Gilbert notified me that he planned to do an onsite audit for tax years 2012 and 2013.</a:t>
            </a:r>
          </a:p>
          <a:p>
            <a:r>
              <a:rPr lang="en-US" dirty="0" smtClean="0"/>
              <a:t>He faxed a letter and the information that would be reviewed.</a:t>
            </a:r>
          </a:p>
          <a:p>
            <a:r>
              <a:rPr lang="en-US" dirty="0" smtClean="0"/>
              <a:t>I called Denise and Kathy to find out what they knew about this guy and if it was a hoax.</a:t>
            </a:r>
          </a:p>
          <a:p>
            <a:r>
              <a:rPr lang="en-US" dirty="0" smtClean="0"/>
              <a:t>All information was to be ready when he arrived on May 18, 2015.</a:t>
            </a:r>
            <a:endParaRPr lang="en-US" dirty="0"/>
          </a:p>
        </p:txBody>
      </p:sp>
    </p:spTree>
    <p:extLst>
      <p:ext uri="{BB962C8B-B14F-4D97-AF65-F5344CB8AC3E}">
        <p14:creationId xmlns:p14="http://schemas.microsoft.com/office/powerpoint/2010/main" val="1957533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dirty="0" smtClean="0"/>
              <a:t>941s for 2012, 2013, and 2014.</a:t>
            </a:r>
          </a:p>
          <a:p>
            <a:r>
              <a:rPr lang="en-US" dirty="0" smtClean="0"/>
              <a:t>945 – not applicable for Malta.</a:t>
            </a:r>
          </a:p>
          <a:p>
            <a:r>
              <a:rPr lang="en-US" dirty="0" smtClean="0"/>
              <a:t>W-2s for 2012, 2013, and 2014.</a:t>
            </a:r>
          </a:p>
          <a:p>
            <a:r>
              <a:rPr lang="en-US" dirty="0" smtClean="0"/>
              <a:t>1099s for 2012, 2013, and 2014.</a:t>
            </a:r>
          </a:p>
          <a:p>
            <a:r>
              <a:rPr lang="en-US" dirty="0" smtClean="0"/>
              <a:t>W-9s.</a:t>
            </a:r>
          </a:p>
          <a:p>
            <a:r>
              <a:rPr lang="en-US" dirty="0" smtClean="0"/>
              <a:t>Internal control procedures for preparing and transmitting W-2s and 1099s.</a:t>
            </a:r>
          </a:p>
          <a:p>
            <a:r>
              <a:rPr lang="en-US" dirty="0" smtClean="0"/>
              <a:t>Account listing for accounting system.</a:t>
            </a:r>
          </a:p>
          <a:p>
            <a:r>
              <a:rPr lang="en-US" dirty="0" smtClean="0"/>
              <a:t>Accounts payable records with totals for 2013 with identifiable vendor information.</a:t>
            </a:r>
          </a:p>
        </p:txBody>
      </p:sp>
    </p:spTree>
    <p:extLst>
      <p:ext uri="{BB962C8B-B14F-4D97-AF65-F5344CB8AC3E}">
        <p14:creationId xmlns:p14="http://schemas.microsoft.com/office/powerpoint/2010/main" val="2066371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r>
              <a:rPr lang="en-US" dirty="0"/>
              <a:t>Calendar yearend payroll records with breakdown of payroll deductions</a:t>
            </a:r>
            <a:r>
              <a:rPr lang="en-US" dirty="0" smtClean="0"/>
              <a:t>.</a:t>
            </a:r>
          </a:p>
          <a:p>
            <a:r>
              <a:rPr lang="en-US" dirty="0" smtClean="0"/>
              <a:t>Employment contracts for administrators, classifieds and </a:t>
            </a:r>
            <a:r>
              <a:rPr lang="en-US" dirty="0" err="1" smtClean="0"/>
              <a:t>certifieds</a:t>
            </a:r>
            <a:r>
              <a:rPr lang="en-US" dirty="0"/>
              <a:t> </a:t>
            </a:r>
            <a:r>
              <a:rPr lang="en-US" dirty="0" smtClean="0"/>
              <a:t>for 2013/2014.</a:t>
            </a:r>
          </a:p>
          <a:p>
            <a:r>
              <a:rPr lang="en-US" dirty="0" smtClean="0"/>
              <a:t>Bargaining agreements.</a:t>
            </a:r>
          </a:p>
          <a:p>
            <a:r>
              <a:rPr lang="en-US" dirty="0" smtClean="0"/>
              <a:t>Report summarizing all payments to employees thru accounts payable.</a:t>
            </a:r>
          </a:p>
          <a:p>
            <a:r>
              <a:rPr lang="en-US" dirty="0" smtClean="0"/>
              <a:t>Any notices/correspondence with IRS or Social Security Administration for 2013/2014.</a:t>
            </a:r>
          </a:p>
          <a:p>
            <a:r>
              <a:rPr lang="en-US" dirty="0" smtClean="0"/>
              <a:t>Plan documents for 403Bs, flexible spending, HRAs/HSAs or other employee benefit plans.</a:t>
            </a:r>
            <a:endParaRPr lang="en-US" dirty="0"/>
          </a:p>
        </p:txBody>
      </p:sp>
    </p:spTree>
    <p:extLst>
      <p:ext uri="{BB962C8B-B14F-4D97-AF65-F5344CB8AC3E}">
        <p14:creationId xmlns:p14="http://schemas.microsoft.com/office/powerpoint/2010/main" val="2239900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TotalTime>
  <Words>1578</Words>
  <Application>Microsoft Office PowerPoint</Application>
  <PresentationFormat>On-screen Show (4:3)</PresentationFormat>
  <Paragraphs>784</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IRS Audit</vt:lpstr>
      <vt:lpstr>Phone/Mail Audit – North Star</vt:lpstr>
      <vt:lpstr>PowerPoint Presentation</vt:lpstr>
      <vt:lpstr>PowerPoint Presentation</vt:lpstr>
      <vt:lpstr>PowerPoint Presentation</vt:lpstr>
      <vt:lpstr>But Wait… </vt:lpstr>
      <vt:lpstr>On Site Audit - Malta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Don’t Panic!</vt:lpstr>
      <vt:lpstr>What I Do Now </vt:lpstr>
      <vt:lpstr>List of W-9s Received</vt:lpstr>
      <vt:lpstr>PowerPoint Presentation</vt:lpstr>
      <vt:lpstr>PowerPoint Presentation</vt:lpstr>
      <vt:lpstr>PowerPoint Presentation</vt:lpstr>
      <vt:lpstr>Tips To Remember!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IRS Audit</dc:title>
  <dc:creator>Administrator</dc:creator>
  <cp:lastModifiedBy>Jane Knudsen</cp:lastModifiedBy>
  <cp:revision>39</cp:revision>
  <cp:lastPrinted>2016-06-06T20:59:55Z</cp:lastPrinted>
  <dcterms:created xsi:type="dcterms:W3CDTF">2016-05-27T18:21:42Z</dcterms:created>
  <dcterms:modified xsi:type="dcterms:W3CDTF">2016-06-06T21:25:16Z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